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Ca2NmcGd75wKcj96JoLjEnj4Z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248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69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28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43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22276124b_7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g1822276124b_7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617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83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60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32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29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1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87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29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22276124b_7_1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822276124b_7_1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822276124b_7_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822276124b_7_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822276124b_7_1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22276124b_7_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822276124b_7_1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822276124b_7_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822276124b_7_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822276124b_7_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22276124b_7_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822276124b_7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822276124b_7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822276124b_7_2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822276124b_7_2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1822276124b_7_2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822276124b_7_2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822276124b_7_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22276124b_7_2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822276124b_7_2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822276124b_7_2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822276124b_7_2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822276124b_7_2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822276124b_7_2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22276124b_7_2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822276124b_7_2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1822276124b_7_2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1822276124b_7_2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1822276124b_7_2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1822276124b_7_2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822276124b_7_2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822276124b_7_2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22276124b_7_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822276124b_7_2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822276124b_7_2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822276124b_7_2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22276124b_7_2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822276124b_7_2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1822276124b_7_2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1822276124b_7_2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822276124b_7_2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822276124b_7_2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22276124b_7_2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822276124b_7_2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822276124b_7_2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1822276124b_7_2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822276124b_7_2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822276124b_7_2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22276124b_7_2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822276124b_7_2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1822276124b_7_2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822276124b_7_2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822276124b_7_2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22276124b_7_2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822276124b_7_2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822276124b_7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822276124b_7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822276124b_7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22276124b_7_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1822276124b_7_1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822276124b_7_1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822276124b_7_1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822276124b_7_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66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11" Type="http://schemas.openxmlformats.org/officeDocument/2006/relationships/image" Target="../media/image69.jpg"/><Relationship Id="rId5" Type="http://schemas.openxmlformats.org/officeDocument/2006/relationships/image" Target="../media/image64.png"/><Relationship Id="rId15" Type="http://schemas.openxmlformats.org/officeDocument/2006/relationships/image" Target="../media/image71.png"/><Relationship Id="rId10" Type="http://schemas.openxmlformats.org/officeDocument/2006/relationships/image" Target="../media/image10.png"/><Relationship Id="rId4" Type="http://schemas.openxmlformats.org/officeDocument/2006/relationships/image" Target="../media/image63.png"/><Relationship Id="rId9" Type="http://schemas.openxmlformats.org/officeDocument/2006/relationships/image" Target="../media/image68.jp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g"/><Relationship Id="rId26" Type="http://schemas.openxmlformats.org/officeDocument/2006/relationships/image" Target="../media/image54.png"/><Relationship Id="rId3" Type="http://schemas.openxmlformats.org/officeDocument/2006/relationships/image" Target="../media/image1.png"/><Relationship Id="rId21" Type="http://schemas.openxmlformats.org/officeDocument/2006/relationships/image" Target="../media/image49.png"/><Relationship Id="rId34" Type="http://schemas.openxmlformats.org/officeDocument/2006/relationships/image" Target="../media/image62.jp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jp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jpg"/><Relationship Id="rId5" Type="http://schemas.openxmlformats.org/officeDocument/2006/relationships/image" Target="../media/image33.jpg"/><Relationship Id="rId15" Type="http://schemas.openxmlformats.org/officeDocument/2006/relationships/image" Target="../media/image43.jpg"/><Relationship Id="rId23" Type="http://schemas.openxmlformats.org/officeDocument/2006/relationships/image" Target="../media/image51.png"/><Relationship Id="rId28" Type="http://schemas.openxmlformats.org/officeDocument/2006/relationships/image" Target="../media/image56.jp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645189" y="5631333"/>
            <a:ext cx="5174156" cy="4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7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65" name="Google Shape;165;p1"/>
          <p:cNvCxnSpPr/>
          <p:nvPr/>
        </p:nvCxnSpPr>
        <p:spPr>
          <a:xfrm>
            <a:off x="503523" y="2094548"/>
            <a:ext cx="3731052" cy="0"/>
          </a:xfrm>
          <a:prstGeom prst="straightConnector1">
            <a:avLst/>
          </a:prstGeom>
          <a:noFill/>
          <a:ln w="38100" cap="flat" cmpd="sng">
            <a:solidFill>
              <a:srgbClr val="DDEBF6">
                <a:alpha val="28627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6" name="Google Shape;166;p1"/>
          <p:cNvCxnSpPr/>
          <p:nvPr/>
        </p:nvCxnSpPr>
        <p:spPr>
          <a:xfrm>
            <a:off x="723513" y="248351"/>
            <a:ext cx="4267200" cy="0"/>
          </a:xfrm>
          <a:prstGeom prst="straightConnector1">
            <a:avLst/>
          </a:prstGeom>
          <a:noFill/>
          <a:ln w="38100" cap="flat" cmpd="sng">
            <a:solidFill>
              <a:srgbClr val="DDEBF6">
                <a:alpha val="28627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198555" y="2136537"/>
            <a:ext cx="499854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330455" y="2438540"/>
            <a:ext cx="10691825" cy="282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0" i="0" u="none" strike="noStrike" cap="none">
              <a:solidFill>
                <a:srgbClr val="1D4A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2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s-CL" sz="7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72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Migrante</a:t>
            </a:r>
            <a:r>
              <a:rPr lang="es-CL" sz="7200" b="1" i="0" u="none" strike="noStrike" cap="none">
                <a:solidFill>
                  <a:srgbClr val="C345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L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"/>
          <p:cNvCxnSpPr/>
          <p:nvPr/>
        </p:nvCxnSpPr>
        <p:spPr>
          <a:xfrm>
            <a:off x="300719" y="2996952"/>
            <a:ext cx="11346489" cy="0"/>
          </a:xfrm>
          <a:prstGeom prst="straightConnector1">
            <a:avLst/>
          </a:prstGeom>
          <a:noFill/>
          <a:ln w="476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1"/>
          <p:cNvSpPr txBox="1"/>
          <p:nvPr/>
        </p:nvSpPr>
        <p:spPr>
          <a:xfrm>
            <a:off x="415426" y="5255949"/>
            <a:ext cx="42071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Departamento de Inclusión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381111" y="4586104"/>
            <a:ext cx="78448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Servicio Nacional de Migraciones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5744" y="901113"/>
            <a:ext cx="4267201" cy="153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752" y="523012"/>
            <a:ext cx="3944262" cy="308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1003" y="523012"/>
            <a:ext cx="3764451" cy="308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0" descr="C:\Users\mletelierl\Desktop\Fotos premiaciones\bd494cb1-b85e-493d-963e-71d6efe3752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6983" y="646806"/>
            <a:ext cx="3505664" cy="277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1535" y="539036"/>
            <a:ext cx="3764451" cy="308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0" descr="C:\Users\mletelierl\Desktop\Fotos premiaciones\SB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560" y="614866"/>
            <a:ext cx="3744416" cy="282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6014" y="3767348"/>
            <a:ext cx="3564000" cy="278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9123" y="3798362"/>
            <a:ext cx="3563192" cy="27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0" descr="C:\Users\mletelierl\Desktop\Fotos premiaciones\NTT DATA 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2687" y="3874778"/>
            <a:ext cx="3314118" cy="257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0" descr="C:\Users\mletelierl\Desktop\Fotos premiaciones\lOS HEROE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94261" y="3904562"/>
            <a:ext cx="3389847" cy="254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83938" y="6114111"/>
            <a:ext cx="1468332" cy="50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0" descr="C:\Users\mletelierl\Desktop\Fotos premiaciones\9316de87-fd00-4c56-b9b0-9e3cd5cce2c2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83784" y="619554"/>
            <a:ext cx="3542407" cy="28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0" descr="Logo Empresas SB en png.p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10" descr="C:\Users\mletelierl\Downloads\Logo Empresas SB en png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07096" y="3097765"/>
            <a:ext cx="1263369" cy="71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0" descr="C:\Users\mletelierl\Downloads\DEL_SEC_CMYKBlack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60955" y="3367748"/>
            <a:ext cx="1174499" cy="21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0" descr="C:\Users\mletelierl\Downloads\EKr5mlBm2qFo-ELzBGQClaRMTwz0sSp8w-6y9saxwlk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81462" y="3011830"/>
            <a:ext cx="1078289" cy="62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0" descr="C:\Users\mletelierl\Downloads\tvyIFuv_X98vdiZ28lkThh7FQxOBvkcNp_43eXPiB_w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85191" y="6304119"/>
            <a:ext cx="1473525" cy="21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0" descr="C:\Users\mletelierl\Downloads\los heroes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802496" y="6213114"/>
            <a:ext cx="981612" cy="33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1"/>
          <p:cNvSpPr txBox="1"/>
          <p:nvPr/>
        </p:nvSpPr>
        <p:spPr>
          <a:xfrm>
            <a:off x="3161613" y="3797360"/>
            <a:ext cx="573672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“Instituciones interculturales, inclusivas y libres de discriminación”</a:t>
            </a:r>
            <a:endParaRPr/>
          </a:p>
        </p:txBody>
      </p:sp>
      <p:sp>
        <p:nvSpPr>
          <p:cNvPr id="415" name="Google Shape;415;p11"/>
          <p:cNvSpPr txBox="1"/>
          <p:nvPr/>
        </p:nvSpPr>
        <p:spPr>
          <a:xfrm>
            <a:off x="3161613" y="5277339"/>
            <a:ext cx="2918464" cy="27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50" tIns="40125" rIns="80250" bIns="401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CL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 más información visita</a:t>
            </a:r>
            <a:r>
              <a:rPr lang="es-CL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1"/>
          <p:cNvSpPr/>
          <p:nvPr/>
        </p:nvSpPr>
        <p:spPr>
          <a:xfrm>
            <a:off x="3411940" y="5575208"/>
            <a:ext cx="5486400" cy="4025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https://serviciomigraciones.cl/compromisomigrante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635" y="1524433"/>
            <a:ext cx="5419010" cy="199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1822276124b_7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822276124b_7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9270" y="1103265"/>
            <a:ext cx="1056114" cy="4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822276124b_7_127"/>
          <p:cNvSpPr txBox="1"/>
          <p:nvPr/>
        </p:nvSpPr>
        <p:spPr>
          <a:xfrm>
            <a:off x="936842" y="306008"/>
            <a:ext cx="1168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1" i="0" u="none" strike="noStrike" cap="none">
                <a:solidFill>
                  <a:srgbClr val="02445B"/>
                </a:solidFill>
                <a:latin typeface="Arial"/>
                <a:ea typeface="Arial"/>
                <a:cs typeface="Arial"/>
                <a:sym typeface="Arial"/>
              </a:rPr>
              <a:t>Compromiso Migrante</a:t>
            </a:r>
            <a:endParaRPr/>
          </a:p>
        </p:txBody>
      </p:sp>
      <p:sp>
        <p:nvSpPr>
          <p:cNvPr id="181" name="Google Shape;181;g1822276124b_7_127"/>
          <p:cNvSpPr txBox="1"/>
          <p:nvPr/>
        </p:nvSpPr>
        <p:spPr>
          <a:xfrm>
            <a:off x="936842" y="1037937"/>
            <a:ext cx="55179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CL" sz="2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¿Por qué surge?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822276124b_7_127"/>
          <p:cNvSpPr/>
          <p:nvPr/>
        </p:nvSpPr>
        <p:spPr>
          <a:xfrm>
            <a:off x="2166849" y="1056468"/>
            <a:ext cx="8940970" cy="4186782"/>
          </a:xfrm>
          <a:custGeom>
            <a:avLst/>
            <a:gdLst/>
            <a:ahLst/>
            <a:cxnLst/>
            <a:rect l="l" t="t" r="r" b="b"/>
            <a:pathLst>
              <a:path w="8091376" h="3593804" extrusionOk="0">
                <a:moveTo>
                  <a:pt x="0" y="3593804"/>
                </a:moveTo>
                <a:cubicBezTo>
                  <a:pt x="256067" y="3473302"/>
                  <a:pt x="350874" y="3289005"/>
                  <a:pt x="723014" y="3221665"/>
                </a:cubicBezTo>
                <a:cubicBezTo>
                  <a:pt x="1095154" y="3154325"/>
                  <a:pt x="1777409" y="3342167"/>
                  <a:pt x="2232837" y="3189767"/>
                </a:cubicBezTo>
                <a:cubicBezTo>
                  <a:pt x="2688265" y="3037367"/>
                  <a:pt x="3058632" y="2642190"/>
                  <a:pt x="3455581" y="2307265"/>
                </a:cubicBezTo>
                <a:cubicBezTo>
                  <a:pt x="3852530" y="1972340"/>
                  <a:pt x="4224702" y="1472609"/>
                  <a:pt x="4614530" y="1180214"/>
                </a:cubicBezTo>
                <a:cubicBezTo>
                  <a:pt x="5004358" y="887819"/>
                  <a:pt x="5206213" y="698205"/>
                  <a:pt x="5794548" y="552893"/>
                </a:cubicBezTo>
                <a:cubicBezTo>
                  <a:pt x="6382883" y="407581"/>
                  <a:pt x="7549115" y="733647"/>
                  <a:pt x="8091376" y="0"/>
                </a:cubicBezTo>
              </a:path>
            </a:pathLst>
          </a:custGeom>
          <a:noFill/>
          <a:ln w="9525" cap="flat" cmpd="sng">
            <a:solidFill>
              <a:srgbClr val="52ADB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3" name="Google Shape;183;g1822276124b_7_127"/>
          <p:cNvSpPr/>
          <p:nvPr/>
        </p:nvSpPr>
        <p:spPr>
          <a:xfrm>
            <a:off x="1929163" y="5645043"/>
            <a:ext cx="698100" cy="104100"/>
          </a:xfrm>
          <a:prstGeom prst="rect">
            <a:avLst/>
          </a:prstGeom>
          <a:solidFill>
            <a:srgbClr val="52AD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4" name="Google Shape;184;g1822276124b_7_127"/>
          <p:cNvSpPr/>
          <p:nvPr/>
        </p:nvSpPr>
        <p:spPr>
          <a:xfrm>
            <a:off x="3145441" y="5595323"/>
            <a:ext cx="698100" cy="153900"/>
          </a:xfrm>
          <a:prstGeom prst="rect">
            <a:avLst/>
          </a:prstGeom>
          <a:solidFill>
            <a:srgbClr val="52AD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5" name="Google Shape;185;g1822276124b_7_127"/>
          <p:cNvSpPr/>
          <p:nvPr/>
        </p:nvSpPr>
        <p:spPr>
          <a:xfrm>
            <a:off x="4361718" y="5436172"/>
            <a:ext cx="698100" cy="312900"/>
          </a:xfrm>
          <a:prstGeom prst="rect">
            <a:avLst/>
          </a:prstGeom>
          <a:solidFill>
            <a:srgbClr val="52AD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g1822276124b_7_127"/>
          <p:cNvSpPr/>
          <p:nvPr/>
        </p:nvSpPr>
        <p:spPr>
          <a:xfrm>
            <a:off x="5577995" y="4212995"/>
            <a:ext cx="698100" cy="1536300"/>
          </a:xfrm>
          <a:prstGeom prst="rect">
            <a:avLst/>
          </a:prstGeom>
          <a:solidFill>
            <a:srgbClr val="52AD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g1822276124b_7_127"/>
          <p:cNvSpPr txBox="1"/>
          <p:nvPr/>
        </p:nvSpPr>
        <p:spPr>
          <a:xfrm>
            <a:off x="1930768" y="5373639"/>
            <a:ext cx="671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52ADB4"/>
                </a:solidFill>
                <a:latin typeface="DM Sans"/>
                <a:ea typeface="DM Sans"/>
                <a:cs typeface="DM Sans"/>
                <a:sym typeface="DM Sans"/>
              </a:rPr>
              <a:t>83.805</a:t>
            </a:r>
            <a:endParaRPr sz="1050" b="1">
              <a:solidFill>
                <a:srgbClr val="52ADB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g1822276124b_7_127"/>
          <p:cNvSpPr/>
          <p:nvPr/>
        </p:nvSpPr>
        <p:spPr>
          <a:xfrm>
            <a:off x="6794272" y="2981775"/>
            <a:ext cx="698100" cy="2767500"/>
          </a:xfrm>
          <a:prstGeom prst="rect">
            <a:avLst/>
          </a:prstGeom>
          <a:solidFill>
            <a:srgbClr val="F3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g1822276124b_7_127"/>
          <p:cNvSpPr/>
          <p:nvPr/>
        </p:nvSpPr>
        <p:spPr>
          <a:xfrm>
            <a:off x="8010550" y="2643365"/>
            <a:ext cx="698100" cy="3105900"/>
          </a:xfrm>
          <a:prstGeom prst="rect">
            <a:avLst/>
          </a:prstGeom>
          <a:solidFill>
            <a:srgbClr val="F3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g1822276124b_7_127"/>
          <p:cNvSpPr/>
          <p:nvPr/>
        </p:nvSpPr>
        <p:spPr>
          <a:xfrm>
            <a:off x="9226825" y="2584732"/>
            <a:ext cx="698100" cy="3164400"/>
          </a:xfrm>
          <a:prstGeom prst="rect">
            <a:avLst/>
          </a:prstGeom>
          <a:solidFill>
            <a:srgbClr val="F3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g1822276124b_7_127"/>
          <p:cNvSpPr txBox="1"/>
          <p:nvPr/>
        </p:nvSpPr>
        <p:spPr>
          <a:xfrm>
            <a:off x="3142718" y="5321980"/>
            <a:ext cx="723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52ADB4"/>
                </a:solidFill>
                <a:latin typeface="DM Sans"/>
                <a:ea typeface="DM Sans"/>
                <a:cs typeface="DM Sans"/>
                <a:sym typeface="DM Sans"/>
              </a:rPr>
              <a:t>105.070</a:t>
            </a:r>
            <a:endParaRPr sz="1050" b="1">
              <a:solidFill>
                <a:srgbClr val="52ADB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2" name="Google Shape;192;g1822276124b_7_127"/>
          <p:cNvSpPr txBox="1"/>
          <p:nvPr/>
        </p:nvSpPr>
        <p:spPr>
          <a:xfrm>
            <a:off x="4296922" y="5166466"/>
            <a:ext cx="82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52ADB4"/>
                </a:solidFill>
                <a:latin typeface="DM Sans"/>
                <a:ea typeface="DM Sans"/>
                <a:cs typeface="DM Sans"/>
                <a:sym typeface="DM Sans"/>
              </a:rPr>
              <a:t>195.320</a:t>
            </a:r>
            <a:endParaRPr sz="1050" b="1">
              <a:solidFill>
                <a:srgbClr val="52ADB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g1822276124b_7_127"/>
          <p:cNvSpPr txBox="1"/>
          <p:nvPr/>
        </p:nvSpPr>
        <p:spPr>
          <a:xfrm>
            <a:off x="5562565" y="3939293"/>
            <a:ext cx="743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52ADB4"/>
                </a:solidFill>
                <a:latin typeface="DM Sans"/>
                <a:ea typeface="DM Sans"/>
                <a:cs typeface="DM Sans"/>
                <a:sym typeface="DM Sans"/>
              </a:rPr>
              <a:t>746.465</a:t>
            </a:r>
            <a:endParaRPr sz="1050" b="1">
              <a:solidFill>
                <a:srgbClr val="52ADB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g1822276124b_7_127"/>
          <p:cNvSpPr txBox="1"/>
          <p:nvPr/>
        </p:nvSpPr>
        <p:spPr>
          <a:xfrm>
            <a:off x="6702286" y="2715945"/>
            <a:ext cx="864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F3920C"/>
                </a:solidFill>
                <a:latin typeface="DM Sans"/>
                <a:ea typeface="DM Sans"/>
                <a:cs typeface="DM Sans"/>
                <a:sym typeface="DM Sans"/>
              </a:rPr>
              <a:t>1.301.381</a:t>
            </a:r>
            <a:endParaRPr sz="1050" b="1">
              <a:solidFill>
                <a:srgbClr val="F3920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" name="Google Shape;195;g1822276124b_7_127"/>
          <p:cNvSpPr txBox="1"/>
          <p:nvPr/>
        </p:nvSpPr>
        <p:spPr>
          <a:xfrm>
            <a:off x="878871" y="5299455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200.000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g1822276124b_7_127"/>
          <p:cNvSpPr txBox="1"/>
          <p:nvPr/>
        </p:nvSpPr>
        <p:spPr>
          <a:xfrm>
            <a:off x="878871" y="4865316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400.000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g1822276124b_7_127"/>
          <p:cNvSpPr txBox="1"/>
          <p:nvPr/>
        </p:nvSpPr>
        <p:spPr>
          <a:xfrm>
            <a:off x="885462" y="4431181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600.000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" name="Google Shape;198;g1822276124b_7_127"/>
          <p:cNvSpPr txBox="1"/>
          <p:nvPr/>
        </p:nvSpPr>
        <p:spPr>
          <a:xfrm>
            <a:off x="892054" y="3997045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800.000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9" name="Google Shape;199;g1822276124b_7_127"/>
          <p:cNvSpPr txBox="1"/>
          <p:nvPr/>
        </p:nvSpPr>
        <p:spPr>
          <a:xfrm>
            <a:off x="892054" y="3562910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1.000.000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g1822276124b_7_127"/>
          <p:cNvSpPr txBox="1"/>
          <p:nvPr/>
        </p:nvSpPr>
        <p:spPr>
          <a:xfrm>
            <a:off x="892054" y="3128774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1.200.000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g1822276124b_7_127"/>
          <p:cNvSpPr txBox="1"/>
          <p:nvPr/>
        </p:nvSpPr>
        <p:spPr>
          <a:xfrm>
            <a:off x="892054" y="2694639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1.400.000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g1822276124b_7_127"/>
          <p:cNvSpPr txBox="1"/>
          <p:nvPr/>
        </p:nvSpPr>
        <p:spPr>
          <a:xfrm>
            <a:off x="898646" y="2260504"/>
            <a:ext cx="849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1.600.000</a:t>
            </a:r>
            <a:endParaRPr sz="102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g1822276124b_7_127"/>
          <p:cNvSpPr txBox="1"/>
          <p:nvPr/>
        </p:nvSpPr>
        <p:spPr>
          <a:xfrm>
            <a:off x="7937600" y="2379608"/>
            <a:ext cx="837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F3920C"/>
                </a:solidFill>
                <a:latin typeface="DM Sans"/>
                <a:ea typeface="DM Sans"/>
                <a:cs typeface="DM Sans"/>
                <a:sym typeface="DM Sans"/>
              </a:rPr>
              <a:t>1.450.333</a:t>
            </a:r>
            <a:endParaRPr sz="1050" b="1">
              <a:solidFill>
                <a:srgbClr val="F3920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g1822276124b_7_127"/>
          <p:cNvSpPr txBox="1"/>
          <p:nvPr/>
        </p:nvSpPr>
        <p:spPr>
          <a:xfrm>
            <a:off x="9159914" y="2320290"/>
            <a:ext cx="81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F3920C"/>
                </a:solidFill>
                <a:latin typeface="DM Sans"/>
                <a:ea typeface="DM Sans"/>
                <a:cs typeface="DM Sans"/>
                <a:sym typeface="DM Sans"/>
              </a:rPr>
              <a:t>1.462.103</a:t>
            </a:r>
            <a:endParaRPr sz="1050" b="1">
              <a:solidFill>
                <a:srgbClr val="F3920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g1822276124b_7_127"/>
          <p:cNvSpPr txBox="1"/>
          <p:nvPr/>
        </p:nvSpPr>
        <p:spPr>
          <a:xfrm>
            <a:off x="1819251" y="5911519"/>
            <a:ext cx="8319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Censo 1982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6" name="Google Shape;206;g1822276124b_7_127"/>
          <p:cNvSpPr txBox="1"/>
          <p:nvPr/>
        </p:nvSpPr>
        <p:spPr>
          <a:xfrm>
            <a:off x="3062367" y="5911519"/>
            <a:ext cx="8319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Censo 1992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g1822276124b_7_127"/>
          <p:cNvSpPr txBox="1"/>
          <p:nvPr/>
        </p:nvSpPr>
        <p:spPr>
          <a:xfrm>
            <a:off x="4287821" y="5911519"/>
            <a:ext cx="860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Censo 2002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g1822276124b_7_127"/>
          <p:cNvSpPr txBox="1"/>
          <p:nvPr/>
        </p:nvSpPr>
        <p:spPr>
          <a:xfrm>
            <a:off x="5484492" y="5911519"/>
            <a:ext cx="860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Censo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2017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g1822276124b_7_127"/>
          <p:cNvSpPr txBox="1"/>
          <p:nvPr/>
        </p:nvSpPr>
        <p:spPr>
          <a:xfrm>
            <a:off x="6569078" y="5911519"/>
            <a:ext cx="1159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Estima INE 2018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g1822276124b_7_127"/>
          <p:cNvSpPr txBox="1"/>
          <p:nvPr/>
        </p:nvSpPr>
        <p:spPr>
          <a:xfrm>
            <a:off x="7768444" y="5911519"/>
            <a:ext cx="1159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Estima INE 2019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g1822276124b_7_127"/>
          <p:cNvSpPr txBox="1"/>
          <p:nvPr/>
        </p:nvSpPr>
        <p:spPr>
          <a:xfrm>
            <a:off x="9007374" y="5911519"/>
            <a:ext cx="1159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Estima INE 2020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12" name="Google Shape;212;g1822276124b_7_127"/>
          <p:cNvCxnSpPr/>
          <p:nvPr/>
        </p:nvCxnSpPr>
        <p:spPr>
          <a:xfrm rot="10800000" flipH="1">
            <a:off x="1780770" y="5749219"/>
            <a:ext cx="9662400" cy="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g1822276124b_7_127"/>
          <p:cNvSpPr txBox="1"/>
          <p:nvPr/>
        </p:nvSpPr>
        <p:spPr>
          <a:xfrm>
            <a:off x="5611062" y="3591615"/>
            <a:ext cx="7032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4,3%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g1822276124b_7_127"/>
          <p:cNvSpPr txBox="1"/>
          <p:nvPr/>
        </p:nvSpPr>
        <p:spPr>
          <a:xfrm>
            <a:off x="4419487" y="4573154"/>
            <a:ext cx="6915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1,2%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g1822276124b_7_127"/>
          <p:cNvSpPr txBox="1"/>
          <p:nvPr/>
        </p:nvSpPr>
        <p:spPr>
          <a:xfrm>
            <a:off x="3195513" y="4636410"/>
            <a:ext cx="7743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0,8%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g1822276124b_7_127"/>
          <p:cNvSpPr txBox="1"/>
          <p:nvPr/>
        </p:nvSpPr>
        <p:spPr>
          <a:xfrm>
            <a:off x="2015656" y="4996515"/>
            <a:ext cx="6954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0,7%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g1822276124b_7_127"/>
          <p:cNvSpPr txBox="1"/>
          <p:nvPr/>
        </p:nvSpPr>
        <p:spPr>
          <a:xfrm>
            <a:off x="8072022" y="1599048"/>
            <a:ext cx="7032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7,7%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g1822276124b_7_127"/>
          <p:cNvSpPr txBox="1"/>
          <p:nvPr/>
        </p:nvSpPr>
        <p:spPr>
          <a:xfrm>
            <a:off x="9321806" y="1477974"/>
            <a:ext cx="7032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7,7%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g1822276124b_7_127"/>
          <p:cNvSpPr txBox="1"/>
          <p:nvPr/>
        </p:nvSpPr>
        <p:spPr>
          <a:xfrm>
            <a:off x="6849708" y="2347797"/>
            <a:ext cx="7032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6,7%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20" name="Google Shape;220;g1822276124b_7_127"/>
          <p:cNvCxnSpPr/>
          <p:nvPr/>
        </p:nvCxnSpPr>
        <p:spPr>
          <a:xfrm>
            <a:off x="1784590" y="2153216"/>
            <a:ext cx="0" cy="3606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g1822276124b_7_127"/>
          <p:cNvSpPr txBox="1"/>
          <p:nvPr/>
        </p:nvSpPr>
        <p:spPr>
          <a:xfrm>
            <a:off x="8356483" y="6497813"/>
            <a:ext cx="36600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53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Fuente: </a:t>
            </a:r>
            <a:r>
              <a:rPr lang="es-CL" sz="1253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Estimación INE-DEM / 31 dic 2021</a:t>
            </a:r>
            <a:endParaRPr sz="1253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g1822276124b_7_127"/>
          <p:cNvSpPr/>
          <p:nvPr/>
        </p:nvSpPr>
        <p:spPr>
          <a:xfrm>
            <a:off x="10414109" y="2461669"/>
            <a:ext cx="698100" cy="3280800"/>
          </a:xfrm>
          <a:prstGeom prst="rect">
            <a:avLst/>
          </a:prstGeom>
          <a:solidFill>
            <a:srgbClr val="F3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g1822276124b_7_127"/>
          <p:cNvSpPr txBox="1"/>
          <p:nvPr/>
        </p:nvSpPr>
        <p:spPr>
          <a:xfrm>
            <a:off x="10376812" y="2213604"/>
            <a:ext cx="81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>
                <a:solidFill>
                  <a:srgbClr val="F3920C"/>
                </a:solidFill>
                <a:latin typeface="DM Sans"/>
                <a:ea typeface="DM Sans"/>
                <a:cs typeface="DM Sans"/>
                <a:sym typeface="DM Sans"/>
              </a:rPr>
              <a:t>1.482.390</a:t>
            </a:r>
            <a:endParaRPr sz="1050" b="1">
              <a:solidFill>
                <a:srgbClr val="F3920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g1822276124b_7_127"/>
          <p:cNvSpPr txBox="1"/>
          <p:nvPr/>
        </p:nvSpPr>
        <p:spPr>
          <a:xfrm>
            <a:off x="10204495" y="5904145"/>
            <a:ext cx="1159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39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Estima INE 2021</a:t>
            </a:r>
            <a:endParaRPr sz="1139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g1822276124b_7_127"/>
          <p:cNvSpPr txBox="1"/>
          <p:nvPr/>
        </p:nvSpPr>
        <p:spPr>
          <a:xfrm>
            <a:off x="1107450" y="1446286"/>
            <a:ext cx="55179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Estadísticas Migratorias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822276124b_7_127"/>
          <p:cNvSpPr txBox="1"/>
          <p:nvPr/>
        </p:nvSpPr>
        <p:spPr>
          <a:xfrm>
            <a:off x="10432555" y="1269134"/>
            <a:ext cx="7032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95" b="1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8,0%</a:t>
            </a:r>
            <a:endParaRPr sz="1595" b="1">
              <a:solidFill>
                <a:srgbClr val="1F386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 descr="https://lh4.googleusercontent.com/NPiBTjJ5B6w2e1YRt1gtUPF1jEoH_6p5Wu8H1TiJ2OTmlX5LHeQxER_lBc8pdWENaHAq8m0tFz4wcSejwF0rFm6rF0D2lnOLIrZolMGKxnW72RfAAdNWY-86z5eGd6I4CBVT7oIpePnfBenwykQ2dCBFBenq2cJExAoIRHqo1E9U2JQdz4z-nc1zgyfa4q0--Y5GNg"/>
          <p:cNvSpPr/>
          <p:nvPr/>
        </p:nvSpPr>
        <p:spPr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 descr="https://lh4.googleusercontent.com/NPiBTjJ5B6w2e1YRt1gtUPF1jEoH_6p5Wu8H1TiJ2OTmlX5LHeQxER_lBc8pdWENaHAq8m0tFz4wcSejwF0rFm6rF0D2lnOLIrZolMGKxnW72RfAAdNWY-86z5eGd6I4CBVT7oIpePnfBenwykQ2dCBFBenq2cJExAoIRHqo1E9U2JQdz4z-nc1zgyfa4q0--Y5GNg"/>
          <p:cNvSpPr/>
          <p:nvPr/>
        </p:nvSpPr>
        <p:spPr>
          <a:xfrm>
            <a:off x="307975" y="2365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09091" y="630445"/>
            <a:ext cx="90020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Compromiso Migrante</a:t>
            </a:r>
            <a:endParaRPr/>
          </a:p>
        </p:txBody>
      </p:sp>
      <p:sp>
        <p:nvSpPr>
          <p:cNvPr id="235" name="Google Shape;235;p3"/>
          <p:cNvSpPr txBox="1"/>
          <p:nvPr/>
        </p:nvSpPr>
        <p:spPr>
          <a:xfrm>
            <a:off x="281936" y="2861749"/>
            <a:ext cx="33240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Organizan : </a:t>
            </a:r>
            <a:endParaRPr/>
          </a:p>
        </p:txBody>
      </p:sp>
      <p:sp>
        <p:nvSpPr>
          <p:cNvPr id="236" name="Google Shape;236;p3"/>
          <p:cNvSpPr txBox="1"/>
          <p:nvPr/>
        </p:nvSpPr>
        <p:spPr>
          <a:xfrm>
            <a:off x="307188" y="4221267"/>
            <a:ext cx="33240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Patrocinan: </a:t>
            </a:r>
            <a:endParaRPr/>
          </a:p>
        </p:txBody>
      </p:sp>
      <p:pic>
        <p:nvPicPr>
          <p:cNvPr id="237" name="Google Shape;23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4223" y="2819281"/>
            <a:ext cx="2592288" cy="98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 descr="Logotipo  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855976"/>
            <a:ext cx="1008112" cy="93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9093" y="4751452"/>
            <a:ext cx="1876090" cy="711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"/>
          <p:cNvSpPr/>
          <p:nvPr/>
        </p:nvSpPr>
        <p:spPr>
          <a:xfrm>
            <a:off x="4889501" y="2998990"/>
            <a:ext cx="509622" cy="503463"/>
          </a:xfrm>
          <a:prstGeom prst="mathPlus">
            <a:avLst>
              <a:gd name="adj1" fmla="val 5308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4610128" y="4751452"/>
            <a:ext cx="509622" cy="578568"/>
          </a:xfrm>
          <a:prstGeom prst="mathPlus">
            <a:avLst>
              <a:gd name="adj1" fmla="val 5308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" descr="C:\Users\mletelierl\Downloads\Spanish+Logo+Organization+Horizontal+RGB+Blu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0181" y="4696610"/>
            <a:ext cx="2332883" cy="82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44472" y="6020394"/>
            <a:ext cx="1468332" cy="50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79553" y="4497300"/>
            <a:ext cx="2332883" cy="118600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"/>
          <p:cNvSpPr/>
          <p:nvPr/>
        </p:nvSpPr>
        <p:spPr>
          <a:xfrm>
            <a:off x="7998938" y="4727846"/>
            <a:ext cx="576064" cy="643826"/>
          </a:xfrm>
          <a:prstGeom prst="mathPlus">
            <a:avLst>
              <a:gd name="adj1" fmla="val 5308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459712" y="1421005"/>
            <a:ext cx="42071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¿Qué instituciones lo conforman?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189" y="469799"/>
            <a:ext cx="8640960" cy="556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0456" y="5987051"/>
            <a:ext cx="1468332" cy="50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/>
        </p:nvSpPr>
        <p:spPr>
          <a:xfrm>
            <a:off x="381764" y="261683"/>
            <a:ext cx="11428471" cy="2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 Migrante//Objetivos ONU 2030</a:t>
            </a: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"/>
          <p:cNvSpPr txBox="1"/>
          <p:nvPr/>
        </p:nvSpPr>
        <p:spPr>
          <a:xfrm>
            <a:off x="1040524" y="995046"/>
            <a:ext cx="1038947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Reconocimiento del Estado de Chile a aquellas instituciones, empresas y gremios que se destaquen por la </a:t>
            </a:r>
            <a:r>
              <a:rPr lang="es-CL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lang="es-CL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, el enfoque </a:t>
            </a:r>
            <a:r>
              <a:rPr lang="es-CL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intercultural </a:t>
            </a:r>
            <a:r>
              <a:rPr lang="es-CL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lang="es-CL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no discriminación</a:t>
            </a:r>
            <a:r>
              <a:rPr lang="es-CL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en su composición interna, gestión y relación con el entorno.</a:t>
            </a:r>
            <a:endParaRPr/>
          </a:p>
        </p:txBody>
      </p:sp>
      <p:sp>
        <p:nvSpPr>
          <p:cNvPr id="261" name="Google Shape;261;p4"/>
          <p:cNvSpPr txBox="1"/>
          <p:nvPr/>
        </p:nvSpPr>
        <p:spPr>
          <a:xfrm>
            <a:off x="1014869" y="558189"/>
            <a:ext cx="34211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/>
          </a:p>
        </p:txBody>
      </p:sp>
      <p:sp>
        <p:nvSpPr>
          <p:cNvPr id="262" name="Google Shape;262;p4"/>
          <p:cNvSpPr txBox="1"/>
          <p:nvPr/>
        </p:nvSpPr>
        <p:spPr>
          <a:xfrm>
            <a:off x="381764" y="261683"/>
            <a:ext cx="11428471" cy="2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 Migrante//Introducción</a:t>
            </a: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6269696" y="3471237"/>
            <a:ext cx="3322572" cy="3059531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802" y="3520141"/>
            <a:ext cx="3240360" cy="297015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/>
          <p:nvPr/>
        </p:nvSpPr>
        <p:spPr>
          <a:xfrm>
            <a:off x="2556157" y="3475253"/>
            <a:ext cx="2701868" cy="305551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9732" y="3509524"/>
            <a:ext cx="2622944" cy="299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/>
          <p:nvPr/>
        </p:nvSpPr>
        <p:spPr>
          <a:xfrm>
            <a:off x="5466288" y="4707984"/>
            <a:ext cx="629711" cy="665087"/>
          </a:xfrm>
          <a:custGeom>
            <a:avLst/>
            <a:gdLst/>
            <a:ahLst/>
            <a:cxnLst/>
            <a:rect l="l" t="t" r="r" b="b"/>
            <a:pathLst>
              <a:path w="261" h="276" extrusionOk="0">
                <a:moveTo>
                  <a:pt x="261" y="138"/>
                </a:moveTo>
                <a:cubicBezTo>
                  <a:pt x="261" y="145"/>
                  <a:pt x="259" y="150"/>
                  <a:pt x="254" y="154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4" y="274"/>
                  <a:pt x="129" y="276"/>
                  <a:pt x="123" y="276"/>
                </a:cubicBezTo>
                <a:cubicBezTo>
                  <a:pt x="117" y="276"/>
                  <a:pt x="112" y="274"/>
                  <a:pt x="107" y="270"/>
                </a:cubicBezTo>
                <a:cubicBezTo>
                  <a:pt x="94" y="256"/>
                  <a:pt x="94" y="256"/>
                  <a:pt x="94" y="256"/>
                </a:cubicBezTo>
                <a:cubicBezTo>
                  <a:pt x="89" y="252"/>
                  <a:pt x="87" y="247"/>
                  <a:pt x="87" y="240"/>
                </a:cubicBezTo>
                <a:cubicBezTo>
                  <a:pt x="87" y="234"/>
                  <a:pt x="89" y="229"/>
                  <a:pt x="94" y="224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5" y="172"/>
                  <a:pt x="10" y="170"/>
                  <a:pt x="6" y="166"/>
                </a:cubicBezTo>
                <a:cubicBezTo>
                  <a:pt x="2" y="161"/>
                  <a:pt x="0" y="156"/>
                  <a:pt x="0" y="15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1"/>
                  <a:pt x="2" y="115"/>
                  <a:pt x="6" y="111"/>
                </a:cubicBezTo>
                <a:cubicBezTo>
                  <a:pt x="10" y="107"/>
                  <a:pt x="15" y="104"/>
                  <a:pt x="21" y="104"/>
                </a:cubicBezTo>
                <a:cubicBezTo>
                  <a:pt x="146" y="104"/>
                  <a:pt x="146" y="104"/>
                  <a:pt x="146" y="104"/>
                </a:cubicBezTo>
                <a:cubicBezTo>
                  <a:pt x="94" y="52"/>
                  <a:pt x="94" y="52"/>
                  <a:pt x="94" y="52"/>
                </a:cubicBezTo>
                <a:cubicBezTo>
                  <a:pt x="89" y="48"/>
                  <a:pt x="87" y="43"/>
                  <a:pt x="87" y="36"/>
                </a:cubicBezTo>
                <a:cubicBezTo>
                  <a:pt x="87" y="30"/>
                  <a:pt x="89" y="25"/>
                  <a:pt x="94" y="20"/>
                </a:cubicBezTo>
                <a:cubicBezTo>
                  <a:pt x="107" y="7"/>
                  <a:pt x="107" y="7"/>
                  <a:pt x="107" y="7"/>
                </a:cubicBezTo>
                <a:cubicBezTo>
                  <a:pt x="112" y="3"/>
                  <a:pt x="117" y="0"/>
                  <a:pt x="123" y="0"/>
                </a:cubicBezTo>
                <a:cubicBezTo>
                  <a:pt x="129" y="0"/>
                  <a:pt x="135" y="3"/>
                  <a:pt x="139" y="7"/>
                </a:cubicBezTo>
                <a:cubicBezTo>
                  <a:pt x="254" y="122"/>
                  <a:pt x="254" y="122"/>
                  <a:pt x="254" y="122"/>
                </a:cubicBezTo>
                <a:cubicBezTo>
                  <a:pt x="259" y="127"/>
                  <a:pt x="261" y="132"/>
                  <a:pt x="261" y="1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4776" y="324508"/>
            <a:ext cx="2746561" cy="23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6"/>
          <p:cNvSpPr/>
          <p:nvPr/>
        </p:nvSpPr>
        <p:spPr>
          <a:xfrm>
            <a:off x="1534408" y="1053172"/>
            <a:ext cx="769881" cy="756745"/>
          </a:xfrm>
          <a:prstGeom prst="ellipse">
            <a:avLst/>
          </a:prstGeom>
          <a:solidFill>
            <a:srgbClr val="2F559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4358152" y="1053171"/>
            <a:ext cx="769881" cy="756745"/>
          </a:xfrm>
          <a:prstGeom prst="ellipse">
            <a:avLst/>
          </a:prstGeom>
          <a:solidFill>
            <a:srgbClr val="5588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3212523" y="3629058"/>
            <a:ext cx="328175" cy="412073"/>
          </a:xfrm>
          <a:prstGeom prst="chevron">
            <a:avLst>
              <a:gd name="adj" fmla="val 50000"/>
            </a:avLst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10143932" y="1081533"/>
            <a:ext cx="769881" cy="756745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8941578" y="3634060"/>
            <a:ext cx="328175" cy="41207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 txBox="1"/>
          <p:nvPr/>
        </p:nvSpPr>
        <p:spPr>
          <a:xfrm>
            <a:off x="381764" y="229680"/>
            <a:ext cx="11428471" cy="2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 Migrante // Etapas</a:t>
            </a: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7236962" y="1084998"/>
            <a:ext cx="769881" cy="7567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281" name="Google Shape;28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1390" y="6048333"/>
            <a:ext cx="1468332" cy="50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"/>
          <p:cNvSpPr/>
          <p:nvPr/>
        </p:nvSpPr>
        <p:spPr>
          <a:xfrm>
            <a:off x="6075452" y="3619195"/>
            <a:ext cx="328175" cy="412073"/>
          </a:xfrm>
          <a:prstGeom prst="chevron">
            <a:avLst>
              <a:gd name="adj" fmla="val 50000"/>
            </a:avLst>
          </a:prstGeom>
          <a:solidFill>
            <a:srgbClr val="55883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754124" y="1913234"/>
            <a:ext cx="2335213" cy="3932237"/>
          </a:xfrm>
          <a:custGeom>
            <a:avLst/>
            <a:gdLst/>
            <a:ahLst/>
            <a:cxnLst/>
            <a:rect l="l" t="t" r="r" b="b"/>
            <a:pathLst>
              <a:path w="531" h="893" extrusionOk="0">
                <a:moveTo>
                  <a:pt x="479" y="893"/>
                </a:moveTo>
                <a:cubicBezTo>
                  <a:pt x="52" y="893"/>
                  <a:pt x="52" y="893"/>
                  <a:pt x="52" y="893"/>
                </a:cubicBezTo>
                <a:cubicBezTo>
                  <a:pt x="23" y="893"/>
                  <a:pt x="0" y="870"/>
                  <a:pt x="0" y="8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508" y="0"/>
                  <a:pt x="531" y="23"/>
                  <a:pt x="531" y="52"/>
                </a:cubicBezTo>
                <a:cubicBezTo>
                  <a:pt x="531" y="841"/>
                  <a:pt x="531" y="841"/>
                  <a:pt x="531" y="841"/>
                </a:cubicBezTo>
                <a:cubicBezTo>
                  <a:pt x="531" y="870"/>
                  <a:pt x="508" y="893"/>
                  <a:pt x="479" y="893"/>
                </a:cubicBezTo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3619528" y="1923745"/>
            <a:ext cx="2341562" cy="3932237"/>
          </a:xfrm>
          <a:custGeom>
            <a:avLst/>
            <a:gdLst/>
            <a:ahLst/>
            <a:cxnLst/>
            <a:rect l="l" t="t" r="r" b="b"/>
            <a:pathLst>
              <a:path w="532" h="893" extrusionOk="0">
                <a:moveTo>
                  <a:pt x="480" y="893"/>
                </a:moveTo>
                <a:cubicBezTo>
                  <a:pt x="52" y="893"/>
                  <a:pt x="52" y="893"/>
                  <a:pt x="52" y="893"/>
                </a:cubicBezTo>
                <a:cubicBezTo>
                  <a:pt x="24" y="893"/>
                  <a:pt x="0" y="870"/>
                  <a:pt x="0" y="8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4" y="0"/>
                  <a:pt x="52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509" y="0"/>
                  <a:pt x="532" y="23"/>
                  <a:pt x="532" y="52"/>
                </a:cubicBezTo>
                <a:cubicBezTo>
                  <a:pt x="532" y="841"/>
                  <a:pt x="532" y="841"/>
                  <a:pt x="532" y="841"/>
                </a:cubicBezTo>
                <a:cubicBezTo>
                  <a:pt x="532" y="870"/>
                  <a:pt x="509" y="893"/>
                  <a:pt x="480" y="893"/>
                </a:cubicBezTo>
              </a:path>
            </a:pathLst>
          </a:custGeom>
          <a:solidFill>
            <a:srgbClr val="5588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6495163" y="1923745"/>
            <a:ext cx="2341562" cy="3932237"/>
          </a:xfrm>
          <a:custGeom>
            <a:avLst/>
            <a:gdLst/>
            <a:ahLst/>
            <a:cxnLst/>
            <a:rect l="l" t="t" r="r" b="b"/>
            <a:pathLst>
              <a:path w="532" h="893" extrusionOk="0">
                <a:moveTo>
                  <a:pt x="480" y="893"/>
                </a:moveTo>
                <a:cubicBezTo>
                  <a:pt x="52" y="893"/>
                  <a:pt x="52" y="893"/>
                  <a:pt x="52" y="893"/>
                </a:cubicBezTo>
                <a:cubicBezTo>
                  <a:pt x="23" y="893"/>
                  <a:pt x="0" y="870"/>
                  <a:pt x="0" y="8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508" y="0"/>
                  <a:pt x="532" y="23"/>
                  <a:pt x="532" y="52"/>
                </a:cubicBezTo>
                <a:cubicBezTo>
                  <a:pt x="532" y="841"/>
                  <a:pt x="532" y="841"/>
                  <a:pt x="532" y="841"/>
                </a:cubicBezTo>
                <a:cubicBezTo>
                  <a:pt x="532" y="870"/>
                  <a:pt x="508" y="893"/>
                  <a:pt x="480" y="893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9360473" y="1917653"/>
            <a:ext cx="2336800" cy="3932237"/>
          </a:xfrm>
          <a:custGeom>
            <a:avLst/>
            <a:gdLst/>
            <a:ahLst/>
            <a:cxnLst/>
            <a:rect l="l" t="t" r="r" b="b"/>
            <a:pathLst>
              <a:path w="531" h="893" extrusionOk="0">
                <a:moveTo>
                  <a:pt x="479" y="893"/>
                </a:moveTo>
                <a:cubicBezTo>
                  <a:pt x="52" y="893"/>
                  <a:pt x="52" y="893"/>
                  <a:pt x="52" y="893"/>
                </a:cubicBezTo>
                <a:cubicBezTo>
                  <a:pt x="23" y="893"/>
                  <a:pt x="0" y="870"/>
                  <a:pt x="0" y="8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508" y="0"/>
                  <a:pt x="531" y="23"/>
                  <a:pt x="531" y="52"/>
                </a:cubicBezTo>
                <a:cubicBezTo>
                  <a:pt x="531" y="841"/>
                  <a:pt x="531" y="841"/>
                  <a:pt x="531" y="841"/>
                </a:cubicBezTo>
                <a:cubicBezTo>
                  <a:pt x="531" y="870"/>
                  <a:pt x="508" y="893"/>
                  <a:pt x="479" y="893"/>
                </a:cubicBezTo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754124" y="1913234"/>
            <a:ext cx="2335213" cy="1335087"/>
          </a:xfrm>
          <a:custGeom>
            <a:avLst/>
            <a:gdLst/>
            <a:ahLst/>
            <a:cxnLst/>
            <a:rect l="l" t="t" r="r" b="b"/>
            <a:pathLst>
              <a:path w="531" h="303" extrusionOk="0">
                <a:moveTo>
                  <a:pt x="0" y="52"/>
                </a:moveTo>
                <a:cubicBezTo>
                  <a:pt x="0" y="126"/>
                  <a:pt x="0" y="126"/>
                  <a:pt x="0" y="126"/>
                </a:cubicBezTo>
                <a:cubicBezTo>
                  <a:pt x="125" y="226"/>
                  <a:pt x="302" y="303"/>
                  <a:pt x="508" y="212"/>
                </a:cubicBezTo>
                <a:cubicBezTo>
                  <a:pt x="516" y="208"/>
                  <a:pt x="523" y="205"/>
                  <a:pt x="531" y="201"/>
                </a:cubicBezTo>
                <a:cubicBezTo>
                  <a:pt x="531" y="52"/>
                  <a:pt x="531" y="52"/>
                  <a:pt x="531" y="52"/>
                </a:cubicBezTo>
                <a:cubicBezTo>
                  <a:pt x="531" y="23"/>
                  <a:pt x="508" y="0"/>
                  <a:pt x="479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3619528" y="1923745"/>
            <a:ext cx="2341562" cy="744537"/>
          </a:xfrm>
          <a:custGeom>
            <a:avLst/>
            <a:gdLst/>
            <a:ahLst/>
            <a:cxnLst/>
            <a:rect l="l" t="t" r="r" b="b"/>
            <a:pathLst>
              <a:path w="532" h="169" extrusionOk="0">
                <a:moveTo>
                  <a:pt x="0" y="52"/>
                </a:moveTo>
                <a:cubicBezTo>
                  <a:pt x="0" y="169"/>
                  <a:pt x="0" y="169"/>
                  <a:pt x="0" y="169"/>
                </a:cubicBezTo>
                <a:cubicBezTo>
                  <a:pt x="236" y="80"/>
                  <a:pt x="400" y="78"/>
                  <a:pt x="532" y="105"/>
                </a:cubicBezTo>
                <a:cubicBezTo>
                  <a:pt x="532" y="52"/>
                  <a:pt x="532" y="52"/>
                  <a:pt x="532" y="52"/>
                </a:cubicBezTo>
                <a:cubicBezTo>
                  <a:pt x="532" y="23"/>
                  <a:pt x="509" y="0"/>
                  <a:pt x="48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6495163" y="1923745"/>
            <a:ext cx="2341562" cy="1290637"/>
          </a:xfrm>
          <a:custGeom>
            <a:avLst/>
            <a:gdLst/>
            <a:ahLst/>
            <a:cxnLst/>
            <a:rect l="l" t="t" r="r" b="b"/>
            <a:pathLst>
              <a:path w="532" h="293" extrusionOk="0">
                <a:moveTo>
                  <a:pt x="0" y="52"/>
                </a:moveTo>
                <a:cubicBezTo>
                  <a:pt x="0" y="126"/>
                  <a:pt x="0" y="126"/>
                  <a:pt x="0" y="126"/>
                </a:cubicBezTo>
                <a:cubicBezTo>
                  <a:pt x="191" y="186"/>
                  <a:pt x="317" y="293"/>
                  <a:pt x="532" y="219"/>
                </a:cubicBezTo>
                <a:cubicBezTo>
                  <a:pt x="532" y="52"/>
                  <a:pt x="532" y="52"/>
                  <a:pt x="532" y="52"/>
                </a:cubicBezTo>
                <a:cubicBezTo>
                  <a:pt x="532" y="23"/>
                  <a:pt x="508" y="0"/>
                  <a:pt x="48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lose/>
              </a:path>
            </a:pathLst>
          </a:custGeom>
          <a:solidFill>
            <a:srgbClr val="DB19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9360473" y="1917653"/>
            <a:ext cx="2336800" cy="819150"/>
          </a:xfrm>
          <a:custGeom>
            <a:avLst/>
            <a:gdLst/>
            <a:ahLst/>
            <a:cxnLst/>
            <a:rect l="l" t="t" r="r" b="b"/>
            <a:pathLst>
              <a:path w="531" h="186" extrusionOk="0">
                <a:moveTo>
                  <a:pt x="0" y="52"/>
                </a:moveTo>
                <a:cubicBezTo>
                  <a:pt x="0" y="186"/>
                  <a:pt x="0" y="186"/>
                  <a:pt x="0" y="186"/>
                </a:cubicBezTo>
                <a:cubicBezTo>
                  <a:pt x="214" y="92"/>
                  <a:pt x="400" y="105"/>
                  <a:pt x="531" y="140"/>
                </a:cubicBezTo>
                <a:cubicBezTo>
                  <a:pt x="531" y="52"/>
                  <a:pt x="531" y="52"/>
                  <a:pt x="531" y="52"/>
                </a:cubicBezTo>
                <a:cubicBezTo>
                  <a:pt x="531" y="23"/>
                  <a:pt x="508" y="0"/>
                  <a:pt x="479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lose/>
              </a:path>
            </a:pathLst>
          </a:custGeom>
          <a:solidFill>
            <a:srgbClr val="DB64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1015907" y="2230734"/>
            <a:ext cx="193754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s-CL" sz="2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3731121" y="2282955"/>
            <a:ext cx="24771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s-CL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933502" y="2997695"/>
            <a:ext cx="198276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Envío del Formulario </a:t>
            </a:r>
            <a:b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200">
                <a:solidFill>
                  <a:schemeClr val="lt1"/>
                </a:solidFill>
              </a:rPr>
              <a:t>Inscripción</a:t>
            </a: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y </a:t>
            </a:r>
            <a:r>
              <a:rPr lang="es-CL" sz="1200">
                <a:solidFill>
                  <a:schemeClr val="lt1"/>
                </a:solidFill>
              </a:rPr>
              <a:t>C</a:t>
            </a: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arta de Compromiso Migrante.</a:t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1228787" y="4071972"/>
            <a:ext cx="17246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Firmada por Representante legal de la institución.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937480" y="4117669"/>
            <a:ext cx="119063" cy="100013"/>
          </a:xfrm>
          <a:custGeom>
            <a:avLst/>
            <a:gdLst/>
            <a:ahLst/>
            <a:cxnLst/>
            <a:rect l="l" t="t" r="r" b="b"/>
            <a:pathLst>
              <a:path w="75" h="63" extrusionOk="0">
                <a:moveTo>
                  <a:pt x="0" y="36"/>
                </a:moveTo>
                <a:lnTo>
                  <a:pt x="31" y="63"/>
                </a:lnTo>
                <a:lnTo>
                  <a:pt x="75" y="8"/>
                </a:lnTo>
                <a:lnTo>
                  <a:pt x="67" y="0"/>
                </a:lnTo>
                <a:lnTo>
                  <a:pt x="31" y="47"/>
                </a:lnTo>
                <a:lnTo>
                  <a:pt x="9" y="27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3801633" y="3023872"/>
            <a:ext cx="202643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0860" marR="0" lvl="0" indent="-250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29"/>
              <a:buFont typeface="Noto Sans"/>
              <a:buChar char="✔"/>
            </a:pPr>
            <a:r>
              <a:rPr lang="es-CL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Acompañamiento de las Instituciones SERMIG, DT, OIM </a:t>
            </a:r>
            <a:r>
              <a:rPr lang="es-CL"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OIT y ACNUR :</a:t>
            </a:r>
            <a:endParaRPr dirty="0"/>
          </a:p>
        </p:txBody>
      </p:sp>
      <p:sp>
        <p:nvSpPr>
          <p:cNvPr id="297" name="Google Shape;297;p6"/>
          <p:cNvSpPr/>
          <p:nvPr/>
        </p:nvSpPr>
        <p:spPr>
          <a:xfrm>
            <a:off x="3583698" y="3721041"/>
            <a:ext cx="2287628" cy="86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43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CL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Canal de contacto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CL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Información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CL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Capacitaciones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CL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Asesoría técnica</a:t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6661503" y="3026342"/>
            <a:ext cx="203187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29"/>
              <a:buFont typeface="Noto Sans Symbols"/>
              <a:buChar char="✔"/>
            </a:pP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Informe de la  institución al  Equipo Técnico.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6570994" y="4067003"/>
            <a:ext cx="2189900" cy="71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430"/>
              </a:spcBef>
              <a:spcAft>
                <a:spcPts val="0"/>
              </a:spcAft>
              <a:buClr>
                <a:schemeClr val="lt1"/>
              </a:buClr>
              <a:buSzPts val="1229"/>
              <a:buFont typeface="Noto Sans Symbols"/>
              <a:buChar char="✔"/>
            </a:pP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empresas envían un </a:t>
            </a:r>
            <a:b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informe</a:t>
            </a: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 período anual para postular al reconocimiento.</a:t>
            </a: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9480375" y="3034206"/>
            <a:ext cx="2101009" cy="18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Entrega de:</a:t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9561777" y="3728157"/>
            <a:ext cx="22064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Reconocimiento</a:t>
            </a:r>
            <a:b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CL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COMPROMISO MIGRANTE”</a:t>
            </a:r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6577067" y="2278991"/>
            <a:ext cx="24771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CL"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INFORME/EVALUACIÓN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6"/>
          <p:cNvSpPr/>
          <p:nvPr/>
        </p:nvSpPr>
        <p:spPr>
          <a:xfrm>
            <a:off x="9644635" y="2210645"/>
            <a:ext cx="24771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CL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HITO FINAL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190" y="374629"/>
            <a:ext cx="1037917" cy="87934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7"/>
          <p:cNvSpPr txBox="1"/>
          <p:nvPr/>
        </p:nvSpPr>
        <p:spPr>
          <a:xfrm>
            <a:off x="422893" y="531751"/>
            <a:ext cx="49677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Carta Compromiso </a:t>
            </a:r>
            <a:endParaRPr/>
          </a:p>
        </p:txBody>
      </p:sp>
      <p:sp>
        <p:nvSpPr>
          <p:cNvPr id="312" name="Google Shape;312;p7"/>
          <p:cNvSpPr/>
          <p:nvPr/>
        </p:nvSpPr>
        <p:spPr>
          <a:xfrm>
            <a:off x="2826787" y="1602629"/>
            <a:ext cx="870054" cy="80718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3" name="Google Shape;313;p7"/>
          <p:cNvSpPr/>
          <p:nvPr/>
        </p:nvSpPr>
        <p:spPr>
          <a:xfrm>
            <a:off x="2826787" y="2621817"/>
            <a:ext cx="870054" cy="807183"/>
          </a:xfrm>
          <a:prstGeom prst="ellipse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4" name="Google Shape;314;p7"/>
          <p:cNvSpPr/>
          <p:nvPr/>
        </p:nvSpPr>
        <p:spPr>
          <a:xfrm>
            <a:off x="3889611" y="1684514"/>
            <a:ext cx="5745708" cy="7252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Estructuras internas para la inclusión, interculturalidad y la no discriminación.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3889611" y="2703702"/>
            <a:ext cx="5745708" cy="72529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de capacitación y sensibilización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2826787" y="3579386"/>
            <a:ext cx="870054" cy="807183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3889611" y="3629971"/>
            <a:ext cx="5745708" cy="70601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Políticas que aseguren buenas prácticas laborales, inclusión, interculturalidad y no discriminación.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2797789" y="4498805"/>
            <a:ext cx="870054" cy="807183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19" name="Google Shape;319;p7"/>
          <p:cNvSpPr/>
          <p:nvPr/>
        </p:nvSpPr>
        <p:spPr>
          <a:xfrm>
            <a:off x="3889611" y="4498805"/>
            <a:ext cx="5745708" cy="80718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Acciones que fomentan la interculturalidad al interior de la Institución y en el país.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797789" y="5470434"/>
            <a:ext cx="870054" cy="80718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21" name="Google Shape;321;p7"/>
          <p:cNvSpPr/>
          <p:nvPr/>
        </p:nvSpPr>
        <p:spPr>
          <a:xfrm>
            <a:off x="3889611" y="5483391"/>
            <a:ext cx="5745708" cy="78126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Participación de las y los extranjeros en las estructuras de la Institución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 txBox="1"/>
          <p:nvPr/>
        </p:nvSpPr>
        <p:spPr>
          <a:xfrm>
            <a:off x="381764" y="226376"/>
            <a:ext cx="11428471" cy="2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 Migrante// Carta de Compromiso </a:t>
            </a: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16480" y="6130216"/>
            <a:ext cx="1468332" cy="50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9"/>
          <p:cNvSpPr/>
          <p:nvPr/>
        </p:nvSpPr>
        <p:spPr>
          <a:xfrm>
            <a:off x="2291667" y="591093"/>
            <a:ext cx="7608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Instituciones  Reconocidas 202</a:t>
            </a:r>
            <a:r>
              <a:rPr lang="es-CL" sz="4000">
                <a:solidFill>
                  <a:srgbClr val="2F5496"/>
                </a:solidFill>
              </a:rPr>
              <a:t>2</a:t>
            </a:r>
            <a:endParaRPr/>
          </a:p>
        </p:txBody>
      </p:sp>
      <p:sp>
        <p:nvSpPr>
          <p:cNvPr id="330" name="Google Shape;330;p9"/>
          <p:cNvSpPr txBox="1"/>
          <p:nvPr/>
        </p:nvSpPr>
        <p:spPr>
          <a:xfrm>
            <a:off x="381764" y="226376"/>
            <a:ext cx="11428471" cy="2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 Migrante//Instituciones</a:t>
            </a: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9" descr="C:\Users\cadam\Downloads\CENCOSUD-alt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232" y="1450106"/>
            <a:ext cx="1898276" cy="122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72" y="1873607"/>
            <a:ext cx="2291780" cy="34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8939" y="887324"/>
            <a:ext cx="3414845" cy="209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631" y="2596133"/>
            <a:ext cx="1822468" cy="80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63726" y="2482472"/>
            <a:ext cx="1944072" cy="104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7775" y="3843216"/>
            <a:ext cx="3106467" cy="71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65018" y="1459298"/>
            <a:ext cx="3407874" cy="11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91712" y="4298553"/>
            <a:ext cx="2816425" cy="266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88850" y="4484002"/>
            <a:ext cx="3106467" cy="229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2700" y="3397171"/>
            <a:ext cx="3349488" cy="134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25842" y="4900686"/>
            <a:ext cx="2563088" cy="151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48440" y="2800553"/>
            <a:ext cx="2856486" cy="53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60489" y="4870876"/>
            <a:ext cx="2190545" cy="168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07844" y="2806397"/>
            <a:ext cx="3184888" cy="162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32585" y="3744341"/>
            <a:ext cx="2664747" cy="85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551034" y="5234064"/>
            <a:ext cx="2220096" cy="109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/>
          <p:nvPr/>
        </p:nvSpPr>
        <p:spPr>
          <a:xfrm>
            <a:off x="456410" y="953051"/>
            <a:ext cx="11443670" cy="54736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559619" y="2140048"/>
            <a:ext cx="6327133" cy="24875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9374" y="1294811"/>
            <a:ext cx="998452" cy="69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8648" y="4567248"/>
            <a:ext cx="1025230" cy="102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7637" y="4319111"/>
            <a:ext cx="738932" cy="74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410" y="4616173"/>
            <a:ext cx="1625606" cy="80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8"/>
          <p:cNvPicPr preferRelativeResize="0"/>
          <p:nvPr/>
        </p:nvPicPr>
        <p:blipFill rotWithShape="1">
          <a:blip r:embed="rId9">
            <a:alphaModFix/>
          </a:blip>
          <a:srcRect t="23680" b="6660"/>
          <a:stretch/>
        </p:blipFill>
        <p:spPr>
          <a:xfrm>
            <a:off x="7038365" y="2833291"/>
            <a:ext cx="1298660" cy="8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44047" y="4561405"/>
            <a:ext cx="1329887" cy="114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60016" y="5855679"/>
            <a:ext cx="1313918" cy="34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67833" y="2898802"/>
            <a:ext cx="15430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31980" y="1286551"/>
            <a:ext cx="1595847" cy="61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88445" y="1327216"/>
            <a:ext cx="1329887" cy="6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11068" y="1340919"/>
            <a:ext cx="1595846" cy="51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666659" y="5212182"/>
            <a:ext cx="1065695" cy="106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991352" y="2347999"/>
            <a:ext cx="1329720" cy="29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47780" y="5648106"/>
            <a:ext cx="1091184" cy="74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522335" y="4633493"/>
            <a:ext cx="1329888" cy="30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155234" y="1241495"/>
            <a:ext cx="1142682" cy="8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207041" y="3493052"/>
            <a:ext cx="2160045" cy="112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59618" y="1249755"/>
            <a:ext cx="1331891" cy="70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400316" y="5925646"/>
            <a:ext cx="1427843" cy="20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622548" y="2347999"/>
            <a:ext cx="1107150" cy="48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8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73045" y="4448287"/>
            <a:ext cx="942789" cy="93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969495" y="4319111"/>
            <a:ext cx="1247755" cy="123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8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624662" y="4567248"/>
            <a:ext cx="972441" cy="64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256628" y="1232625"/>
            <a:ext cx="1338570" cy="8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99497" y="5761768"/>
            <a:ext cx="2108409" cy="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5602112" y="5105622"/>
            <a:ext cx="1184376" cy="56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67086" y="2209380"/>
            <a:ext cx="1166246" cy="76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132784" y="3545260"/>
            <a:ext cx="970239" cy="84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 descr="C:\Users\rgomez\Desktop\CARITAS - CALAMA\logo caritas 4 (6).png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0666659" y="3146131"/>
            <a:ext cx="803035" cy="101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page1image2971305648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373045" y="5600468"/>
            <a:ext cx="21209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8"/>
          <p:cNvSpPr txBox="1"/>
          <p:nvPr/>
        </p:nvSpPr>
        <p:spPr>
          <a:xfrm>
            <a:off x="480430" y="226376"/>
            <a:ext cx="11428471" cy="2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125" tIns="40125" rIns="40125" bIns="401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Compromiso Migrante//Instituciones</a:t>
            </a: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"/>
          <p:cNvSpPr txBox="1"/>
          <p:nvPr/>
        </p:nvSpPr>
        <p:spPr>
          <a:xfrm>
            <a:off x="393097" y="205089"/>
            <a:ext cx="110569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Algunas Instituciones Inscritas</a:t>
            </a:r>
            <a:endParaRPr/>
          </a:p>
        </p:txBody>
      </p:sp>
      <p:sp>
        <p:nvSpPr>
          <p:cNvPr id="386" name="Google Shape;386;p8"/>
          <p:cNvSpPr/>
          <p:nvPr/>
        </p:nvSpPr>
        <p:spPr>
          <a:xfrm>
            <a:off x="0" y="-7919"/>
            <a:ext cx="305780" cy="686591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</Words>
  <Application>Microsoft Office PowerPoint</Application>
  <PresentationFormat>Personalizado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Noto Sans Symbols</vt:lpstr>
      <vt:lpstr>DM Sans</vt:lpstr>
      <vt:lpstr>Montserrat</vt:lpstr>
      <vt:lpstr>Arial Narrow</vt:lpstr>
      <vt:lpstr>Calibri</vt:lpstr>
      <vt:lpstr>Noto Sans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Brownell</dc:creator>
  <cp:lastModifiedBy>Macarena Letelier Leiva</cp:lastModifiedBy>
  <cp:revision>2</cp:revision>
  <dcterms:created xsi:type="dcterms:W3CDTF">2022-08-03T22:07:41Z</dcterms:created>
  <dcterms:modified xsi:type="dcterms:W3CDTF">2023-02-15T14:55:05Z</dcterms:modified>
</cp:coreProperties>
</file>