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36" r:id="rId3"/>
    <p:sldId id="808" r:id="rId4"/>
    <p:sldId id="837" r:id="rId5"/>
    <p:sldId id="839" r:id="rId6"/>
    <p:sldId id="262" r:id="rId7"/>
    <p:sldId id="282" r:id="rId8"/>
    <p:sldId id="788" r:id="rId9"/>
    <p:sldId id="789" r:id="rId10"/>
    <p:sldId id="295" r:id="rId11"/>
    <p:sldId id="296" r:id="rId12"/>
    <p:sldId id="840" r:id="rId13"/>
    <p:sldId id="802" r:id="rId14"/>
    <p:sldId id="793" r:id="rId15"/>
    <p:sldId id="263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CE44A-BF33-49D5-8752-2F399307F132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2BA58-C808-45C0-8B26-4EA8A0A82C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084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5aaf51b6_3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255aaf51b6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04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97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7CC4-F406-6189-82FA-0C5581281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BBF8ED-4EDE-D642-91E2-02C3270A0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4CB21-2B7B-9901-ECD9-2174EA4F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F6309-7B8B-BBEF-A988-3B82AB73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6BDBED-97C2-BEB9-493B-B6A5BC5D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26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4F2CD-2324-5955-3865-A52930F8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F18D82-F72E-52D3-8AE7-B2DBEE04B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3D81F1-9083-D84E-7702-4ADFCA09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FA06B-18BE-917E-DD2B-480397D7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D86F30-B910-AC27-91E4-39D14A17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682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07710D-FFAA-06F4-0DFF-810687A0F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02A1C8-87C9-BDD0-4F6A-890F2608D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99FB02-57A0-87DE-9BBC-68A666DD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8FF48-D311-AD62-9BB9-DBBB152E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9A30B-16A4-51C2-9334-8C716439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424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6EC19-4C08-631F-056C-CC3469FC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413322-00DD-C1C3-85B7-B61EB7082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1B8E4-2873-FAD5-4C1A-8812CFA4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37192-7FEE-EDD7-C801-E3D7F152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6609C-1AC8-ED45-6CB3-0E544393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484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FFDDA-AB3A-774C-ADFF-F17FBF9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B15B49-38DA-FF13-B21F-512E0997E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F5F14-E43C-178E-D56A-6B829800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A4A561-8649-2F2A-B69F-B124F369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3F057-E432-106A-7F08-9AE1E1ED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F4CF9-B23D-2CE1-A6FA-096CE9F1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CC082C-1F53-4C9C-F173-C2BFBE63B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15BE5A-2250-10C5-926D-2CED1B28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FA2A6-294A-6D41-D5D3-512DE9AC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D7C97A-3856-54B8-F60B-09C6869A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388D24-18B4-6243-5A69-1CB2E2F8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96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9E5AF-B15A-E6A9-6098-62EA75DF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BD41E1-30A9-599D-71E2-C69DF707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65311-B097-1463-5390-A64F79F7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8CEC00-C128-37C0-0C7B-FA0038368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EFD9D6-EAEB-D157-5356-DE1D67453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28D2C4-3778-8520-2A79-D6F09392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280536-8B9F-6B87-6AF3-80433136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CBCC62-D656-D4A0-B1C1-475686A0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897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29B95-39C3-DB89-1E23-B2BEE2C7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830A7D-7CC4-1864-C7F8-6C27A99F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FD34C2-DD9A-C6BC-2CD8-BB3CF047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E147BF-F2F0-A560-95FC-5DF28BE0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310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D4DB67-AAB0-18BF-AF02-2C2D572A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694DD2-4BF5-DD5D-0543-70DCA327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A64920-21CE-EDE6-B2A8-355AC9DA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278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0B3D5-7ECC-3C90-196C-45C3A2E6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D1BF7-4E56-0416-B6A2-4DF65D94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FF7594-F2B6-355C-FC57-2D2ED7A13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E5037F-5FCE-CE36-DB02-D5D0F0BC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DBE778-DA53-1271-0B71-27404422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CFD755-E815-39C5-D61B-0EC58C7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077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56249-04B5-596B-28F4-C2246D2B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3F3299-756A-AB10-F29B-CA9D2C43B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536AE-25E9-CDFF-95B8-446FCA969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EC7557-7F32-00FD-8F8A-A8C12F5F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0CF012-30E9-3FB0-7650-8D553DA2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98DF6E-6418-8F59-75C0-C9E2F5ED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0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6898CD-EE1C-4A62-2105-1CC406BF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7B41C3-B46D-97BD-D043-95F92796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17A7A-DDB6-DD84-91A1-174A388D2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861E-73DA-4899-92CF-97EA81CA7E1C}" type="datetimeFigureOut">
              <a:rPr lang="es-CL" smtClean="0"/>
              <a:t>02-02-2023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00EFF-2BFB-0960-0785-9668AB940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0AE8-C00A-61F6-F3B1-9762A4295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C691-6573-4DC4-8499-8A8CC05C1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54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83221-6BBB-4CAD-9656-6EFA0DF1B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275" y="1500216"/>
            <a:ext cx="9144000" cy="238760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impulsadas por el Servicio Nacional de Migraciones para enfrentar la gestión de la política migratoria </a:t>
            </a:r>
            <a:endParaRPr lang="es-CL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D4277D-B895-47CF-AD9D-2AB4173D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32" y="0"/>
            <a:ext cx="3731668" cy="23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8E49BCD-B1DF-4BF4-8BB6-AE5DEC5E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9" y="203200"/>
            <a:ext cx="51244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AFB7D4D-8D4D-4BB9-AB3D-A1F8D43EA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577" y="614022"/>
            <a:ext cx="1196846" cy="115895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C95086F-796C-4433-99F2-626510E4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887816"/>
            <a:ext cx="4656963" cy="29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1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F69B95-2A51-4182-994E-8E20CF5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292095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11AAE-EC66-42AC-AD8C-AD33B3B69EF7}"/>
              </a:ext>
            </a:extLst>
          </p:cNvPr>
          <p:cNvSpPr txBox="1"/>
          <p:nvPr/>
        </p:nvSpPr>
        <p:spPr>
          <a:xfrm>
            <a:off x="2607406" y="1115324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55158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1F8C1A7-A022-4F06-A3A5-4545DD1C3B5C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484A8F5-1B2A-46B2-824F-787C5B341CFD}"/>
              </a:ext>
            </a:extLst>
          </p:cNvPr>
          <p:cNvSpPr txBox="1">
            <a:spLocks/>
          </p:cNvSpPr>
          <p:nvPr/>
        </p:nvSpPr>
        <p:spPr>
          <a:xfrm>
            <a:off x="838200" y="89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002060"/>
                </a:solidFill>
              </a:rPr>
              <a:t>Género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8C1A5-D733-283C-2767-DCF2BF0CFDC7}"/>
              </a:ext>
            </a:extLst>
          </p:cNvPr>
          <p:cNvSpPr txBox="1"/>
          <p:nvPr/>
        </p:nvSpPr>
        <p:spPr>
          <a:xfrm>
            <a:off x="711200" y="1135315"/>
            <a:ext cx="10642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Resolución N°56.756 de creación de la unidad de género del </a:t>
            </a:r>
            <a:r>
              <a:rPr lang="es-CL" sz="2400" dirty="0" err="1">
                <a:solidFill>
                  <a:srgbClr val="002060"/>
                </a:solidFill>
              </a:rPr>
              <a:t>Sermig</a:t>
            </a:r>
            <a:r>
              <a:rPr lang="es-CL" sz="2400" dirty="0">
                <a:solidFill>
                  <a:srgbClr val="002060"/>
                </a:solidFill>
              </a:rPr>
              <a:t>. Conformación de comité de transversalización de la materia y de mesa ampliada de género.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Programa anual de género 2022: capacitaciones institucionales en materia de género, producción de informe estadístico desagregado.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Implementación programa apoya mujer migrante.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Actualización convenio con </a:t>
            </a:r>
            <a:r>
              <a:rPr lang="es-CL" sz="2400" dirty="0" err="1">
                <a:solidFill>
                  <a:srgbClr val="002060"/>
                </a:solidFill>
              </a:rPr>
              <a:t>Sernameg</a:t>
            </a:r>
            <a:r>
              <a:rPr lang="es-CL" sz="2400" dirty="0">
                <a:solidFill>
                  <a:srgbClr val="002060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Priorización de visas para victimas de VIF, trata y tráfico, mujeres embarazadas. Constitución en junio de mesa de análisis para aplicación de articulo 13 de la ley 21.325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9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F69B95-2A51-4182-994E-8E20CF5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292095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11AAE-EC66-42AC-AD8C-AD33B3B69EF7}"/>
              </a:ext>
            </a:extLst>
          </p:cNvPr>
          <p:cNvSpPr txBox="1"/>
          <p:nvPr/>
        </p:nvSpPr>
        <p:spPr>
          <a:xfrm>
            <a:off x="2587086" y="1323446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55158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1F8C1A7-A022-4F06-A3A5-4545DD1C3B5C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484A8F5-1B2A-46B2-824F-787C5B341CFD}"/>
              </a:ext>
            </a:extLst>
          </p:cNvPr>
          <p:cNvSpPr txBox="1">
            <a:spLocks/>
          </p:cNvSpPr>
          <p:nvPr/>
        </p:nvSpPr>
        <p:spPr>
          <a:xfrm>
            <a:off x="838200" y="89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002060"/>
                </a:solidFill>
              </a:rPr>
              <a:t>Descentralización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403932-7AA6-8C6B-4CA8-FF4C22BB8509}"/>
              </a:ext>
            </a:extLst>
          </p:cNvPr>
          <p:cNvSpPr txBox="1"/>
          <p:nvPr/>
        </p:nvSpPr>
        <p:spPr>
          <a:xfrm>
            <a:off x="1481958" y="1616611"/>
            <a:ext cx="987184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b="1" dirty="0">
                <a:solidFill>
                  <a:srgbClr val="002060"/>
                </a:solidFill>
              </a:rPr>
              <a:t>Dirección jurídica: </a:t>
            </a:r>
            <a:r>
              <a:rPr lang="es-CL" sz="2200" dirty="0">
                <a:solidFill>
                  <a:srgbClr val="002060"/>
                </a:solidFill>
              </a:rPr>
              <a:t>Res. </a:t>
            </a:r>
            <a:r>
              <a:rPr lang="es-CL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Exenta N°50422, de 09/05 del SERMIG, que delega la facultad de representar judicialmente al Servicio a las Direcciones Regionales, publicada en Diario Oficial. Entra en vigencia el 15 de julio de 2022.</a:t>
            </a:r>
            <a:endParaRPr lang="es-CL" sz="22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2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b="1" dirty="0">
                <a:solidFill>
                  <a:srgbClr val="002060"/>
                </a:solidFill>
              </a:rPr>
              <a:t>Refugio: </a:t>
            </a:r>
            <a:r>
              <a:rPr lang="es-CL" sz="2200" dirty="0">
                <a:solidFill>
                  <a:srgbClr val="002060"/>
                </a:solidFill>
              </a:rPr>
              <a:t>se ha capacitado a personal de regiones en refugio en función de que puedan realizar entrevistas de elegibilidad e informar al Dpto. de refugio.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2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b="1" dirty="0">
                <a:solidFill>
                  <a:srgbClr val="002060"/>
                </a:solidFill>
              </a:rPr>
              <a:t>Atención a usuarios: </a:t>
            </a:r>
            <a:r>
              <a:rPr lang="es-CL" sz="2200" dirty="0">
                <a:solidFill>
                  <a:srgbClr val="002060"/>
                </a:solidFill>
              </a:rPr>
              <a:t>Modelo desconcentrado de atención a público con información estandarizada.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2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b="1" dirty="0">
                <a:solidFill>
                  <a:srgbClr val="002060"/>
                </a:solidFill>
              </a:rPr>
              <a:t>Fortalecimiento de capacidades: </a:t>
            </a:r>
            <a:r>
              <a:rPr lang="es-CL" sz="2200" dirty="0">
                <a:solidFill>
                  <a:srgbClr val="002060"/>
                </a:solidFill>
              </a:rPr>
              <a:t>Estandarización de condiciones de trabajo y capacidades en regiones. </a:t>
            </a:r>
          </a:p>
        </p:txBody>
      </p:sp>
    </p:spTree>
    <p:extLst>
      <p:ext uri="{BB962C8B-B14F-4D97-AF65-F5344CB8AC3E}">
        <p14:creationId xmlns:p14="http://schemas.microsoft.com/office/powerpoint/2010/main" val="282869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F69B95-2A51-4182-994E-8E20CF5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292095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11AAE-EC66-42AC-AD8C-AD33B3B69EF7}"/>
              </a:ext>
            </a:extLst>
          </p:cNvPr>
          <p:cNvSpPr txBox="1"/>
          <p:nvPr/>
        </p:nvSpPr>
        <p:spPr>
          <a:xfrm>
            <a:off x="2607406" y="1115324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55158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1F8C1A7-A022-4F06-A3A5-4545DD1C3B5C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484A8F5-1B2A-46B2-824F-787C5B341CFD}"/>
              </a:ext>
            </a:extLst>
          </p:cNvPr>
          <p:cNvSpPr txBox="1">
            <a:spLocks/>
          </p:cNvSpPr>
          <p:nvPr/>
        </p:nvSpPr>
        <p:spPr>
          <a:xfrm>
            <a:off x="838200" y="89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002060"/>
                </a:solidFill>
              </a:rPr>
              <a:t>Expulsiones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1B3876-115B-ECE0-F7D8-FFD14BE2440E}"/>
              </a:ext>
            </a:extLst>
          </p:cNvPr>
          <p:cNvGraphicFramePr>
            <a:graphicFrameLocks noGrp="1"/>
          </p:cNvGraphicFramePr>
          <p:nvPr/>
        </p:nvGraphicFramePr>
        <p:xfrm>
          <a:off x="5965835" y="3972640"/>
          <a:ext cx="5571912" cy="26936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79781">
                  <a:extLst>
                    <a:ext uri="{9D8B030D-6E8A-4147-A177-3AD203B41FA5}">
                      <a16:colId xmlns:a16="http://schemas.microsoft.com/office/drawing/2014/main" val="4083351995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557192121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021137945"/>
                    </a:ext>
                  </a:extLst>
                </a:gridCol>
                <a:gridCol w="1156931">
                  <a:extLst>
                    <a:ext uri="{9D8B030D-6E8A-4147-A177-3AD203B41FA5}">
                      <a16:colId xmlns:a16="http://schemas.microsoft.com/office/drawing/2014/main" val="28124502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Administrativa 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Judicial 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45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solidFill>
                            <a:srgbClr val="002060"/>
                          </a:solidFill>
                          <a:effectLst/>
                        </a:rPr>
                        <a:t>80</a:t>
                      </a:r>
                      <a:endParaRPr lang="es-CL" sz="12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80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924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r>
                        <a:rPr lang="es-CL" sz="1200" b="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ebrero</a:t>
                      </a:r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396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CL" sz="12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225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228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096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solidFill>
                            <a:srgbClr val="002060"/>
                          </a:solidFill>
                          <a:effectLst/>
                        </a:rPr>
                        <a:t>86</a:t>
                      </a:r>
                      <a:endParaRPr lang="es-CL" sz="12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88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277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77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78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63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Junio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355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Julio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461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Agosto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025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Septiembre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810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Octubre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399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Noviembre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705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Diciembre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355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1.039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1.070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702444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36E78A53-6F1F-D0B7-0391-1D9B38EBF005}"/>
              </a:ext>
            </a:extLst>
          </p:cNvPr>
          <p:cNvGraphicFramePr>
            <a:graphicFrameLocks noGrp="1"/>
          </p:cNvGraphicFramePr>
          <p:nvPr/>
        </p:nvGraphicFramePr>
        <p:xfrm>
          <a:off x="5965835" y="1159651"/>
          <a:ext cx="5592668" cy="26936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79781">
                  <a:extLst>
                    <a:ext uri="{9D8B030D-6E8A-4147-A177-3AD203B41FA5}">
                      <a16:colId xmlns:a16="http://schemas.microsoft.com/office/drawing/2014/main" val="4083351995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557192121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021137945"/>
                    </a:ext>
                  </a:extLst>
                </a:gridCol>
                <a:gridCol w="1177687">
                  <a:extLst>
                    <a:ext uri="{9D8B030D-6E8A-4147-A177-3AD203B41FA5}">
                      <a16:colId xmlns:a16="http://schemas.microsoft.com/office/drawing/2014/main" val="28124502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Administrativa 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Judicial 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45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CL" sz="12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CL" sz="12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924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r>
                        <a:rPr lang="es-CL" sz="1200" b="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ebrero</a:t>
                      </a:r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95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solidFill>
                            <a:srgbClr val="002060"/>
                          </a:solidFill>
                          <a:effectLst/>
                        </a:rPr>
                        <a:t>102</a:t>
                      </a:r>
                      <a:endParaRPr lang="es-CL" sz="12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197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396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s-CL" sz="12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096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41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endParaRPr lang="es-CL" sz="12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277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63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Junio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61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138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108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Julio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0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Agosto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757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Septiembre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18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Octubre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185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Noviembre 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053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Diciembre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370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</a:t>
                      </a:r>
                      <a:endParaRPr lang="es-CL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933316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810656CA-A7A4-ADAB-7F90-32A5E2126639}"/>
              </a:ext>
            </a:extLst>
          </p:cNvPr>
          <p:cNvSpPr txBox="1"/>
          <p:nvPr/>
        </p:nvSpPr>
        <p:spPr>
          <a:xfrm>
            <a:off x="237312" y="1473803"/>
            <a:ext cx="53843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 con 2 agencias de viajes por $ 300 millones y $ 210 millones para la compra de pasajes.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el 11 de marzo al 31 de diciembre de 2022 se materializaron </a:t>
            </a:r>
            <a:r>
              <a:rPr lang="es-CL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786 </a:t>
            </a:r>
            <a:r>
              <a:rPr lang="es-C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expulsiones.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el 2 de abril se han emitido </a:t>
            </a:r>
            <a:r>
              <a:rPr lang="es-C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1.774</a:t>
            </a:r>
            <a:r>
              <a:rPr lang="es-CL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resoluciones de inicio de procedimiento de expulsión administrativa</a:t>
            </a:r>
            <a:r>
              <a:rPr lang="es-C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establece el artículo 147 de la ley 21.325.</a:t>
            </a:r>
          </a:p>
        </p:txBody>
      </p:sp>
    </p:spTree>
    <p:extLst>
      <p:ext uri="{BB962C8B-B14F-4D97-AF65-F5344CB8AC3E}">
        <p14:creationId xmlns:p14="http://schemas.microsoft.com/office/powerpoint/2010/main" val="53778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F69B95-2A51-4182-994E-8E20CF5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292095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11AAE-EC66-42AC-AD8C-AD33B3B69EF7}"/>
              </a:ext>
            </a:extLst>
          </p:cNvPr>
          <p:cNvSpPr txBox="1"/>
          <p:nvPr/>
        </p:nvSpPr>
        <p:spPr>
          <a:xfrm>
            <a:off x="2607406" y="1115324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05078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1F8C1A7-A022-4F06-A3A5-4545DD1C3B5C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484A8F5-1B2A-46B2-824F-787C5B341CFD}"/>
              </a:ext>
            </a:extLst>
          </p:cNvPr>
          <p:cNvSpPr txBox="1">
            <a:spLocks/>
          </p:cNvSpPr>
          <p:nvPr/>
        </p:nvSpPr>
        <p:spPr>
          <a:xfrm>
            <a:off x="118921" y="43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000" b="1" dirty="0">
                <a:solidFill>
                  <a:srgbClr val="002060"/>
                </a:solidFill>
              </a:rPr>
              <a:t>Autorizaciones de Salida con prohibición de ingreso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78977C-DB1A-1EB1-996F-F5F8B8D12424}"/>
              </a:ext>
            </a:extLst>
          </p:cNvPr>
          <p:cNvSpPr txBox="1"/>
          <p:nvPr/>
        </p:nvSpPr>
        <p:spPr>
          <a:xfrm>
            <a:off x="286945" y="1238931"/>
            <a:ext cx="10729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Oficios tramitados en coordinación con PDI para extranjeros/as que, ingresaron a Chile por paso no habilitado y deciden abandonar el país voluntariamente.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Al salir se emite </a:t>
            </a:r>
            <a:r>
              <a:rPr lang="es-CL" sz="2000" b="1" dirty="0">
                <a:solidFill>
                  <a:srgbClr val="FF0000"/>
                </a:solidFill>
              </a:rPr>
              <a:t>prohibición de ingreso</a:t>
            </a:r>
            <a:r>
              <a:rPr lang="es-CL" sz="2000" b="1" dirty="0">
                <a:solidFill>
                  <a:srgbClr val="002060"/>
                </a:solidFill>
              </a:rPr>
              <a:t> </a:t>
            </a:r>
            <a:r>
              <a:rPr lang="es-CL" sz="2000" dirty="0">
                <a:solidFill>
                  <a:srgbClr val="002060"/>
                </a:solidFill>
              </a:rPr>
              <a:t>de acuerdo al artículo 32 n°3 de la ley 21.325</a:t>
            </a:r>
            <a:endParaRPr lang="es-CL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12BDF22-1AC1-B21A-518D-B378DE9B412A}"/>
              </a:ext>
            </a:extLst>
          </p:cNvPr>
          <p:cNvGraphicFramePr>
            <a:graphicFrameLocks noGrp="1"/>
          </p:cNvGraphicFramePr>
          <p:nvPr/>
        </p:nvGraphicFramePr>
        <p:xfrm>
          <a:off x="4588778" y="2574487"/>
          <a:ext cx="6518862" cy="39319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7400">
                  <a:extLst>
                    <a:ext uri="{9D8B030D-6E8A-4147-A177-3AD203B41FA5}">
                      <a16:colId xmlns:a16="http://schemas.microsoft.com/office/drawing/2014/main" val="13016899"/>
                    </a:ext>
                  </a:extLst>
                </a:gridCol>
                <a:gridCol w="2451462">
                  <a:extLst>
                    <a:ext uri="{9D8B030D-6E8A-4147-A177-3AD203B41FA5}">
                      <a16:colId xmlns:a16="http://schemas.microsoft.com/office/drawing/2014/main" val="605622788"/>
                    </a:ext>
                  </a:extLst>
                </a:gridCol>
              </a:tblGrid>
              <a:tr h="50540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Mes </a:t>
                      </a:r>
                      <a:endParaRPr lang="es-CL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Autorizaciones  de salida a infractores </a:t>
                      </a:r>
                      <a:r>
                        <a:rPr lang="es-MX" sz="1600" baseline="0" dirty="0">
                          <a:solidFill>
                            <a:srgbClr val="002060"/>
                          </a:solidFill>
                        </a:rPr>
                        <a:t>materializadas </a:t>
                      </a:r>
                      <a:endParaRPr lang="es-CL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573999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solidFill>
                            <a:srgbClr val="002060"/>
                          </a:solidFill>
                        </a:rPr>
                        <a:t>Marzo</a:t>
                      </a:r>
                      <a:endParaRPr lang="es-CL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rgbClr val="002060"/>
                          </a:solidFill>
                        </a:rPr>
                        <a:t>143</a:t>
                      </a:r>
                      <a:endParaRPr lang="es-CL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94157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Abril </a:t>
                      </a:r>
                      <a:endParaRPr lang="es-CL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397</a:t>
                      </a:r>
                      <a:endParaRPr lang="es-CL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719123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Mayo</a:t>
                      </a:r>
                      <a:endParaRPr lang="es-CL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614</a:t>
                      </a:r>
                      <a:endParaRPr lang="es-CL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031314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MX" sz="1600" b="1" baseline="0" dirty="0">
                          <a:solidFill>
                            <a:srgbClr val="FF0000"/>
                          </a:solidFill>
                        </a:rPr>
                        <a:t>Junio </a:t>
                      </a:r>
                      <a:endParaRPr lang="es-CL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rgbClr val="FF0000"/>
                          </a:solidFill>
                        </a:rPr>
                        <a:t>642</a:t>
                      </a:r>
                      <a:endParaRPr lang="es-CL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010390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CL" sz="1600" b="1" dirty="0">
                          <a:solidFill>
                            <a:srgbClr val="FF0000"/>
                          </a:solidFill>
                        </a:rPr>
                        <a:t>Julio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rgbClr val="FF0000"/>
                          </a:solidFill>
                        </a:rPr>
                        <a:t>535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99457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CL" sz="1600" b="1" dirty="0">
                          <a:solidFill>
                            <a:srgbClr val="FF0000"/>
                          </a:solidFill>
                        </a:rPr>
                        <a:t>Agosto 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rgbClr val="FF0000"/>
                          </a:solidFill>
                        </a:rPr>
                        <a:t>758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403114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CL" sz="1600" b="1" dirty="0">
                          <a:solidFill>
                            <a:srgbClr val="FF0000"/>
                          </a:solidFill>
                        </a:rPr>
                        <a:t>Septiembre 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rgbClr val="FF0000"/>
                          </a:solidFill>
                        </a:rPr>
                        <a:t>687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0238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CL" sz="1600" b="1" dirty="0">
                          <a:solidFill>
                            <a:srgbClr val="FF0000"/>
                          </a:solidFill>
                        </a:rPr>
                        <a:t>Octubre 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rgbClr val="FF0000"/>
                          </a:solidFill>
                        </a:rPr>
                        <a:t>744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505841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CL" sz="1600" b="1" dirty="0">
                          <a:solidFill>
                            <a:srgbClr val="FF0000"/>
                          </a:solidFill>
                        </a:rPr>
                        <a:t>Noviembre 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rgbClr val="FF0000"/>
                          </a:solidFill>
                        </a:rPr>
                        <a:t>688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063358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err="1">
                          <a:solidFill>
                            <a:srgbClr val="002060"/>
                          </a:solidFill>
                        </a:rPr>
                        <a:t>Sub-total</a:t>
                      </a:r>
                      <a:r>
                        <a:rPr lang="es-MX" sz="1600" b="1" dirty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abril-agosto</a:t>
                      </a:r>
                      <a:r>
                        <a:rPr lang="es-MX" sz="1600" b="1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s-CL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rgbClr val="FF5D5D"/>
                          </a:solidFill>
                        </a:rPr>
                        <a:t>5.208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21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31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F69B95-2A51-4182-994E-8E20CF5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292095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11AAE-EC66-42AC-AD8C-AD33B3B69EF7}"/>
              </a:ext>
            </a:extLst>
          </p:cNvPr>
          <p:cNvSpPr txBox="1"/>
          <p:nvPr/>
        </p:nvSpPr>
        <p:spPr>
          <a:xfrm>
            <a:off x="2607406" y="1115324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05078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1F8C1A7-A022-4F06-A3A5-4545DD1C3B5C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484A8F5-1B2A-46B2-824F-787C5B341CFD}"/>
              </a:ext>
            </a:extLst>
          </p:cNvPr>
          <p:cNvSpPr txBox="1">
            <a:spLocks/>
          </p:cNvSpPr>
          <p:nvPr/>
        </p:nvSpPr>
        <p:spPr>
          <a:xfrm>
            <a:off x="118921" y="43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rgbClr val="002060"/>
                </a:solidFill>
              </a:rPr>
              <a:t>Ingresos por pasos no habilitados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78977C-DB1A-1EB1-996F-F5F8B8D12424}"/>
              </a:ext>
            </a:extLst>
          </p:cNvPr>
          <p:cNvSpPr txBox="1"/>
          <p:nvPr/>
        </p:nvSpPr>
        <p:spPr>
          <a:xfrm>
            <a:off x="286945" y="1238931"/>
            <a:ext cx="1146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Las denuncias por ingreso irregular no necesariamente coinciden con el momento y  el lugar en que se producen.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3DFF23-6B34-F57F-2AB0-412680589BC1}"/>
              </a:ext>
            </a:extLst>
          </p:cNvPr>
          <p:cNvGraphicFramePr>
            <a:graphicFrameLocks noGrp="1"/>
          </p:cNvGraphicFramePr>
          <p:nvPr/>
        </p:nvGraphicFramePr>
        <p:xfrm>
          <a:off x="542011" y="2054626"/>
          <a:ext cx="4348969" cy="205899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094868">
                  <a:extLst>
                    <a:ext uri="{9D8B030D-6E8A-4147-A177-3AD203B41FA5}">
                      <a16:colId xmlns:a16="http://schemas.microsoft.com/office/drawing/2014/main" val="1870636457"/>
                    </a:ext>
                  </a:extLst>
                </a:gridCol>
                <a:gridCol w="2254101">
                  <a:extLst>
                    <a:ext uri="{9D8B030D-6E8A-4147-A177-3AD203B41FA5}">
                      <a16:colId xmlns:a16="http://schemas.microsoft.com/office/drawing/2014/main" val="321253293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CL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  <a:effectLst/>
                        </a:rPr>
                        <a:t>Denuncias PDI IPNH</a:t>
                      </a:r>
                      <a:endParaRPr lang="es-CL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253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6.310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249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8.048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0634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16.848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635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56.586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4503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53.867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13178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8FB4F3B-FACB-7B70-726B-1FFF686C6FED}"/>
              </a:ext>
            </a:extLst>
          </p:cNvPr>
          <p:cNvGraphicFramePr>
            <a:graphicFrameLocks noGrp="1"/>
          </p:cNvGraphicFramePr>
          <p:nvPr/>
        </p:nvGraphicFramePr>
        <p:xfrm>
          <a:off x="6017961" y="2063633"/>
          <a:ext cx="5480257" cy="461924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308853">
                  <a:extLst>
                    <a:ext uri="{9D8B030D-6E8A-4147-A177-3AD203B41FA5}">
                      <a16:colId xmlns:a16="http://schemas.microsoft.com/office/drawing/2014/main" val="3461131174"/>
                    </a:ext>
                  </a:extLst>
                </a:gridCol>
                <a:gridCol w="4171404">
                  <a:extLst>
                    <a:ext uri="{9D8B030D-6E8A-4147-A177-3AD203B41FA5}">
                      <a16:colId xmlns:a16="http://schemas.microsoft.com/office/drawing/2014/main" val="2059059592"/>
                    </a:ext>
                  </a:extLst>
                </a:gridCol>
              </a:tblGrid>
              <a:tr h="23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Mes 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Denuncias por IPNH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955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Enero 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4.207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753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Febrero 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3.954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6230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5.762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8986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>
                          <a:solidFill>
                            <a:srgbClr val="002060"/>
                          </a:solidFill>
                          <a:effectLst/>
                        </a:rPr>
                        <a:t>Abril </a:t>
                      </a:r>
                      <a:endParaRPr lang="es-CL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8.797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5912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Mayo 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4.377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389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Junio 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4.808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8758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Julio 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3.014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1272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Agosto 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3.483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948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Sept.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2.727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306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Octubre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4.062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633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Noviembre 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5.936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869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Diciembre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2.740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2241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Total 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L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53.867</a:t>
                      </a:r>
                    </a:p>
                  </a:txBody>
                  <a:tcPr marL="28575" marR="28575" marT="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61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86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A648EBF-43CB-4192-A675-D9F8D2757FFF}"/>
              </a:ext>
            </a:extLst>
          </p:cNvPr>
          <p:cNvSpPr txBox="1"/>
          <p:nvPr/>
        </p:nvSpPr>
        <p:spPr>
          <a:xfrm>
            <a:off x="701936" y="1573491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D38888-CAF5-4972-A627-2835B31FC92C}"/>
              </a:ext>
            </a:extLst>
          </p:cNvPr>
          <p:cNvSpPr txBox="1"/>
          <p:nvPr/>
        </p:nvSpPr>
        <p:spPr>
          <a:xfrm>
            <a:off x="-35810" y="1204159"/>
            <a:ext cx="12227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>
                <a:effectLst/>
              </a:rPr>
              <a:t> </a:t>
            </a: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11AAE-EC66-42AC-AD8C-AD33B3B69EF7}"/>
              </a:ext>
            </a:extLst>
          </p:cNvPr>
          <p:cNvSpPr txBox="1"/>
          <p:nvPr/>
        </p:nvSpPr>
        <p:spPr>
          <a:xfrm>
            <a:off x="3574973" y="1115324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5810" y="4491255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2FD7F86-1BAF-49F6-AFD8-976F785F0108}"/>
              </a:ext>
            </a:extLst>
          </p:cNvPr>
          <p:cNvSpPr txBox="1"/>
          <p:nvPr/>
        </p:nvSpPr>
        <p:spPr>
          <a:xfrm>
            <a:off x="268927" y="1573491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>
                <a:effectLst/>
              </a:rPr>
              <a:t> </a:t>
            </a:r>
            <a:endParaRPr lang="es-C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E0C9D4F-032D-47F5-9E6E-669F642F7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792" y="2114787"/>
            <a:ext cx="7756415" cy="278378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9E1D839-A6DA-48D8-9F19-52869E822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100" y="0"/>
            <a:ext cx="37719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5119" y="80566"/>
            <a:ext cx="2702561" cy="9189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FC36D0B-3CC6-5BBF-3E54-40B126CB3154}"/>
              </a:ext>
            </a:extLst>
          </p:cNvPr>
          <p:cNvSpPr txBox="1">
            <a:spLocks/>
          </p:cNvSpPr>
          <p:nvPr/>
        </p:nvSpPr>
        <p:spPr>
          <a:xfrm>
            <a:off x="571723" y="1499329"/>
            <a:ext cx="11048553" cy="37615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s-MX" sz="2400" dirty="0">
                <a:solidFill>
                  <a:srgbClr val="002060"/>
                </a:solidFill>
              </a:rPr>
              <a:t>Implementación de Ley 21.325: criterios de aplicación, normativa administrativa, circulares, </a:t>
            </a:r>
            <a:r>
              <a:rPr lang="es-CL" sz="24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a</a:t>
            </a:r>
            <a:r>
              <a:rPr lang="es-CL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juste de resoluciones, procedimientos, formato sanciones, etc.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es-MX" sz="24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s-MX" sz="2400" dirty="0">
                <a:solidFill>
                  <a:srgbClr val="002060"/>
                </a:solidFill>
              </a:rPr>
              <a:t>Promoción de la regularidad. Regularización gradual a través de vías ordinarias y extraordinarias. </a:t>
            </a:r>
            <a:r>
              <a:rPr lang="es-MX" sz="2400" dirty="0">
                <a:solidFill>
                  <a:srgbClr val="FF0000"/>
                </a:solidFill>
              </a:rPr>
              <a:t>Regularización de </a:t>
            </a:r>
            <a:r>
              <a:rPr lang="es-MX" sz="2400" dirty="0" err="1">
                <a:solidFill>
                  <a:srgbClr val="FF0000"/>
                </a:solidFill>
              </a:rPr>
              <a:t>NNAs</a:t>
            </a:r>
            <a:r>
              <a:rPr lang="es-MX" sz="2400" dirty="0">
                <a:solidFill>
                  <a:srgbClr val="FF0000"/>
                </a:solidFill>
              </a:rPr>
              <a:t> en curso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es-MX" sz="24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s-MX" sz="2400" dirty="0">
                <a:solidFill>
                  <a:srgbClr val="002060"/>
                </a:solidFill>
              </a:rPr>
              <a:t>Política migratoria de Estado: Consejo interministerial se constituyó el 6 de mayo y se inició proceso de formulación de la política nacional.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es-MX" sz="24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s-MX" sz="2400" dirty="0">
                <a:solidFill>
                  <a:srgbClr val="002060"/>
                </a:solidFill>
              </a:rPr>
              <a:t>Articulación en la política del mercado de trabajo y el flujo migratorio.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es-MX" sz="24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s-MX" sz="2400" dirty="0">
                <a:solidFill>
                  <a:srgbClr val="002060"/>
                </a:solidFill>
              </a:rPr>
              <a:t>Descentralización de la política migratoria y de la gestión del servicio.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s-MX" sz="2400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s-MX" sz="24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es-MX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3" name="Google Shape;121;p4">
            <a:extLst>
              <a:ext uri="{FF2B5EF4-FFF2-40B4-BE49-F238E27FC236}">
                <a16:creationId xmlns:a16="http://schemas.microsoft.com/office/drawing/2014/main" id="{77F06B3B-FA2A-805D-FE29-766F127C01F0}"/>
              </a:ext>
            </a:extLst>
          </p:cNvPr>
          <p:cNvSpPr txBox="1"/>
          <p:nvPr/>
        </p:nvSpPr>
        <p:spPr>
          <a:xfrm>
            <a:off x="274320" y="805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s-CL"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Implementación de la nueva ley </a:t>
            </a:r>
            <a:endParaRPr dirty="0"/>
          </a:p>
        </p:txBody>
      </p:sp>
      <p:sp>
        <p:nvSpPr>
          <p:cNvPr id="5" name="Google Shape;120;p4">
            <a:extLst>
              <a:ext uri="{FF2B5EF4-FFF2-40B4-BE49-F238E27FC236}">
                <a16:creationId xmlns:a16="http://schemas.microsoft.com/office/drawing/2014/main" id="{D784F83B-D977-7112-052F-5D393237FF5C}"/>
              </a:ext>
            </a:extLst>
          </p:cNvPr>
          <p:cNvSpPr/>
          <p:nvPr/>
        </p:nvSpPr>
        <p:spPr>
          <a:xfrm>
            <a:off x="0" y="1046641"/>
            <a:ext cx="12192000" cy="65314"/>
          </a:xfrm>
          <a:prstGeom prst="rect">
            <a:avLst/>
          </a:prstGeom>
          <a:solidFill>
            <a:srgbClr val="0C445B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94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0435" y="292095"/>
            <a:ext cx="1872896" cy="67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2607406" y="1115324"/>
            <a:ext cx="72160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4355158"/>
            <a:ext cx="3912760" cy="250284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/>
          <p:nvPr/>
        </p:nvSpPr>
        <p:spPr>
          <a:xfrm>
            <a:off x="0" y="1046641"/>
            <a:ext cx="12192000" cy="65314"/>
          </a:xfrm>
          <a:prstGeom prst="rect">
            <a:avLst/>
          </a:prstGeom>
          <a:solidFill>
            <a:srgbClr val="0C445B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11200" y="338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s-CL"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Implementación de la nueva ley </a:t>
            </a:r>
            <a:endParaRPr dirty="0"/>
          </a:p>
        </p:txBody>
      </p:sp>
      <p:sp>
        <p:nvSpPr>
          <p:cNvPr id="122" name="Google Shape;122;p4"/>
          <p:cNvSpPr txBox="1"/>
          <p:nvPr/>
        </p:nvSpPr>
        <p:spPr>
          <a:xfrm>
            <a:off x="894130" y="1484656"/>
            <a:ext cx="106426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CL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Decreto </a:t>
            </a:r>
            <a:r>
              <a:rPr lang="es-CL"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N°</a:t>
            </a:r>
            <a:r>
              <a:rPr lang="es-CL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177 </a:t>
            </a:r>
            <a:r>
              <a:rPr lang="es-CL"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sub-categorías</a:t>
            </a:r>
            <a:r>
              <a:rPr lang="es-CL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temporales y  de vigencias  de categorías migratorias. </a:t>
            </a:r>
            <a:endParaRPr dirty="0"/>
          </a:p>
          <a:p>
            <a:pPr marL="285750" marR="0" lvl="0" indent="-133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CL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Mesas de interoperabilidad con  Registro Civil,  PDI, Tesorería, en el futuro Minvu. </a:t>
            </a:r>
            <a:endParaRPr dirty="0"/>
          </a:p>
          <a:p>
            <a:pPr marL="285750" marR="0" lvl="0" indent="-133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CL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Desarrollo del Registro Nacional de Extranjeros y otras sistema de visas. </a:t>
            </a:r>
            <a:endParaRPr dirty="0"/>
          </a:p>
          <a:p>
            <a:pPr marL="285750" marR="0" lvl="0" indent="-133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CL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Convenios y política de articulación entre trabajo y migración.  </a:t>
            </a:r>
            <a:endParaRPr dirty="0"/>
          </a:p>
          <a:p>
            <a:pPr marL="285750" marR="0" lvl="0" indent="-133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CL" sz="24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Instalación del Servicio a la par de su normalización.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84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F69B95-2A51-4182-994E-8E20CF5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384927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11AAE-EC66-42AC-AD8C-AD33B3B69EF7}"/>
              </a:ext>
            </a:extLst>
          </p:cNvPr>
          <p:cNvSpPr txBox="1"/>
          <p:nvPr/>
        </p:nvSpPr>
        <p:spPr>
          <a:xfrm>
            <a:off x="2607406" y="1115324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55158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1F8C1A7-A022-4F06-A3A5-4545DD1C3B5C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484A8F5-1B2A-46B2-824F-787C5B341CFD}"/>
              </a:ext>
            </a:extLst>
          </p:cNvPr>
          <p:cNvSpPr txBox="1">
            <a:spLocks/>
          </p:cNvSpPr>
          <p:nvPr/>
        </p:nvSpPr>
        <p:spPr>
          <a:xfrm>
            <a:off x="838200" y="89717"/>
            <a:ext cx="9242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rgbClr val="002060"/>
                </a:solidFill>
              </a:rPr>
              <a:t>Normalización del </a:t>
            </a:r>
            <a:r>
              <a:rPr lang="es-CL" sz="3600" b="1" dirty="0" err="1">
                <a:solidFill>
                  <a:srgbClr val="002060"/>
                </a:solidFill>
              </a:rPr>
              <a:t>sermig</a:t>
            </a:r>
            <a:r>
              <a:rPr lang="es-CL" sz="3600" b="1" dirty="0">
                <a:solidFill>
                  <a:srgbClr val="002060"/>
                </a:solidFill>
              </a:rPr>
              <a:t>: residencias temporales 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2F9B54-FF2D-57A2-6C45-78F81AD27301}"/>
              </a:ext>
            </a:extLst>
          </p:cNvPr>
          <p:cNvGraphicFramePr>
            <a:graphicFrameLocks noGrp="1"/>
          </p:cNvGraphicFramePr>
          <p:nvPr/>
        </p:nvGraphicFramePr>
        <p:xfrm>
          <a:off x="388883" y="1180638"/>
          <a:ext cx="11288110" cy="5331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345">
                  <a:extLst>
                    <a:ext uri="{9D8B030D-6E8A-4147-A177-3AD203B41FA5}">
                      <a16:colId xmlns:a16="http://schemas.microsoft.com/office/drawing/2014/main" val="2683300086"/>
                    </a:ext>
                  </a:extLst>
                </a:gridCol>
                <a:gridCol w="1916015">
                  <a:extLst>
                    <a:ext uri="{9D8B030D-6E8A-4147-A177-3AD203B41FA5}">
                      <a16:colId xmlns:a16="http://schemas.microsoft.com/office/drawing/2014/main" val="2539672292"/>
                    </a:ext>
                  </a:extLst>
                </a:gridCol>
                <a:gridCol w="1744394">
                  <a:extLst>
                    <a:ext uri="{9D8B030D-6E8A-4147-A177-3AD203B41FA5}">
                      <a16:colId xmlns:a16="http://schemas.microsoft.com/office/drawing/2014/main" val="1665277688"/>
                    </a:ext>
                  </a:extLst>
                </a:gridCol>
                <a:gridCol w="1376956">
                  <a:extLst>
                    <a:ext uri="{9D8B030D-6E8A-4147-A177-3AD203B41FA5}">
                      <a16:colId xmlns:a16="http://schemas.microsoft.com/office/drawing/2014/main" val="3318197405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1563893238"/>
                    </a:ext>
                  </a:extLst>
                </a:gridCol>
                <a:gridCol w="1731067">
                  <a:extLst>
                    <a:ext uri="{9D8B030D-6E8A-4147-A177-3AD203B41FA5}">
                      <a16:colId xmlns:a16="http://schemas.microsoft.com/office/drawing/2014/main" val="101751672"/>
                    </a:ext>
                  </a:extLst>
                </a:gridCol>
                <a:gridCol w="1548571">
                  <a:extLst>
                    <a:ext uri="{9D8B030D-6E8A-4147-A177-3AD203B41FA5}">
                      <a16:colId xmlns:a16="http://schemas.microsoft.com/office/drawing/2014/main" val="3947028546"/>
                    </a:ext>
                  </a:extLst>
                </a:gridCol>
              </a:tblGrid>
              <a:tr h="33663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Mes </a:t>
                      </a:r>
                    </a:p>
                    <a:p>
                      <a:pPr algn="ctr" fontAlgn="b"/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5749"/>
                  </a:ext>
                </a:extLst>
              </a:tr>
              <a:tr h="579611">
                <a:tc vMerge="1">
                  <a:txBody>
                    <a:bodyPr/>
                    <a:lstStyle/>
                    <a:p>
                      <a:pPr algn="l" rtl="0" fontAlgn="b"/>
                      <a:endParaRPr lang="es-CL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R. </a:t>
                      </a:r>
                      <a:r>
                        <a:rPr lang="es-CL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ordinarias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R. </a:t>
                      </a:r>
                      <a:r>
                        <a:rPr lang="es-CL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ct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Extraordinarias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Total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R. </a:t>
                      </a:r>
                      <a:r>
                        <a:rPr lang="es-CL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ordinarias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R. </a:t>
                      </a:r>
                      <a:r>
                        <a:rPr lang="es-CL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Temp</a:t>
                      </a:r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ct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Extraordinarias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Total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119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8.952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7.942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281095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6.595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8.037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900894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7.753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7.611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917429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9.345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13.837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915898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9.674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36.567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317350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Junio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8.680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26.755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32.031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405878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Julio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8.485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32.782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38.010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95379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Agosto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8.110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33.762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41.400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020992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Sept.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7.322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15.095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25.035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363096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Octubre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3.947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6.823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13.397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417907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Noviembre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7.417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9.538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5.845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2.577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8.422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426851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Diciembre </a:t>
                      </a:r>
                      <a:endParaRPr lang="es-CL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7.182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357066"/>
                  </a:ext>
                </a:extLst>
              </a:tr>
              <a:tr h="33663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 </a:t>
                      </a:r>
                      <a:endParaRPr lang="es-CL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79.651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18.808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98.459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64.545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167.787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232.332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62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54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F69B95-2A51-4182-994E-8E20CF5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384927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11AAE-EC66-42AC-AD8C-AD33B3B69EF7}"/>
              </a:ext>
            </a:extLst>
          </p:cNvPr>
          <p:cNvSpPr txBox="1"/>
          <p:nvPr/>
        </p:nvSpPr>
        <p:spPr>
          <a:xfrm>
            <a:off x="2607406" y="1115324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55158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1F8C1A7-A022-4F06-A3A5-4545DD1C3B5C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9C2B98F-57B0-1D9B-7545-E3CC3B743C7E}"/>
              </a:ext>
            </a:extLst>
          </p:cNvPr>
          <p:cNvGraphicFramePr>
            <a:graphicFrameLocks noGrp="1"/>
          </p:cNvGraphicFramePr>
          <p:nvPr/>
        </p:nvGraphicFramePr>
        <p:xfrm>
          <a:off x="357351" y="1365622"/>
          <a:ext cx="11151477" cy="5253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7159">
                  <a:extLst>
                    <a:ext uri="{9D8B030D-6E8A-4147-A177-3AD203B41FA5}">
                      <a16:colId xmlns:a16="http://schemas.microsoft.com/office/drawing/2014/main" val="254090667"/>
                    </a:ext>
                  </a:extLst>
                </a:gridCol>
                <a:gridCol w="3717159">
                  <a:extLst>
                    <a:ext uri="{9D8B030D-6E8A-4147-A177-3AD203B41FA5}">
                      <a16:colId xmlns:a16="http://schemas.microsoft.com/office/drawing/2014/main" val="989831208"/>
                    </a:ext>
                  </a:extLst>
                </a:gridCol>
                <a:gridCol w="3717159">
                  <a:extLst>
                    <a:ext uri="{9D8B030D-6E8A-4147-A177-3AD203B41FA5}">
                      <a16:colId xmlns:a16="http://schemas.microsoft.com/office/drawing/2014/main" val="1237486022"/>
                    </a:ext>
                  </a:extLst>
                </a:gridCol>
              </a:tblGrid>
              <a:tr h="371123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Mes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84962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rgbClr val="002060"/>
                          </a:solidFill>
                          <a:effectLst/>
                        </a:rPr>
                        <a:t>1.140</a:t>
                      </a:r>
                      <a:endParaRPr lang="es-CL" sz="2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3.394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256022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556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3.042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784453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840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rgbClr val="002060"/>
                          </a:solidFill>
                          <a:effectLst/>
                        </a:rPr>
                        <a:t>5.902</a:t>
                      </a:r>
                      <a:endParaRPr lang="es-CL" sz="2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601549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rgbClr val="002060"/>
                          </a:solidFill>
                          <a:effectLst/>
                        </a:rPr>
                        <a:t>1.091</a:t>
                      </a:r>
                      <a:endParaRPr lang="es-CL" sz="2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6.913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463175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1.038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rgbClr val="002060"/>
                          </a:solidFill>
                          <a:effectLst/>
                        </a:rPr>
                        <a:t>6.183</a:t>
                      </a:r>
                      <a:endParaRPr lang="es-CL" sz="2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215843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Junio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1.620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rgbClr val="002060"/>
                          </a:solidFill>
                          <a:effectLst/>
                        </a:rPr>
                        <a:t>11.615</a:t>
                      </a:r>
                      <a:endParaRPr lang="es-CL" sz="2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275171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Julio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2.655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6.976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737892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Agosto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rgbClr val="002060"/>
                          </a:solidFill>
                          <a:effectLst/>
                        </a:rPr>
                        <a:t>3.333</a:t>
                      </a:r>
                      <a:endParaRPr lang="es-CL" sz="2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10.021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258896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Sept.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3.532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10.083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57831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Octubre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1.986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9.731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044405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Noviembre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800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7.836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284374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Diciembre </a:t>
                      </a:r>
                      <a:endParaRPr lang="es-CL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2.365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33759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 </a:t>
                      </a:r>
                      <a:endParaRPr lang="es-CL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20.956</a:t>
                      </a:r>
                      <a:endParaRPr lang="es-CL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81.697</a:t>
                      </a:r>
                      <a:endParaRPr lang="es-CL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435947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D6B1AA7-D1CE-8AFE-7599-AF4FF5201C15}"/>
              </a:ext>
            </a:extLst>
          </p:cNvPr>
          <p:cNvSpPr txBox="1">
            <a:spLocks/>
          </p:cNvSpPr>
          <p:nvPr/>
        </p:nvSpPr>
        <p:spPr>
          <a:xfrm>
            <a:off x="838200" y="89717"/>
            <a:ext cx="9003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rgbClr val="002060"/>
                </a:solidFill>
              </a:rPr>
              <a:t>Tramitación regular: residencias permanentes</a:t>
            </a:r>
          </a:p>
        </p:txBody>
      </p:sp>
    </p:spTree>
    <p:extLst>
      <p:ext uri="{BB962C8B-B14F-4D97-AF65-F5344CB8AC3E}">
        <p14:creationId xmlns:p14="http://schemas.microsoft.com/office/powerpoint/2010/main" val="121249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0435" y="292095"/>
            <a:ext cx="1872896" cy="67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2607406" y="1115324"/>
            <a:ext cx="72160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4355158"/>
            <a:ext cx="3912760" cy="250284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238669" y="1067165"/>
            <a:ext cx="12192000" cy="65314"/>
          </a:xfrm>
          <a:prstGeom prst="rect">
            <a:avLst/>
          </a:prstGeom>
          <a:solidFill>
            <a:srgbClr val="0C445B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838200" y="89718"/>
            <a:ext cx="6846116" cy="87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s-CL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Refugio: solicitudes y otorgamientos </a:t>
            </a:r>
            <a:endParaRPr/>
          </a:p>
        </p:txBody>
      </p:sp>
      <p:graphicFrame>
        <p:nvGraphicFramePr>
          <p:cNvPr id="154" name="Google Shape;154;p7"/>
          <p:cNvGraphicFramePr/>
          <p:nvPr>
            <p:extLst>
              <p:ext uri="{D42A27DB-BD31-4B8C-83A1-F6EECF244321}">
                <p14:modId xmlns:p14="http://schemas.microsoft.com/office/powerpoint/2010/main" val="469499021"/>
              </p:ext>
            </p:extLst>
          </p:nvPr>
        </p:nvGraphicFramePr>
        <p:xfrm>
          <a:off x="3547556" y="1319797"/>
          <a:ext cx="5574225" cy="5029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4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002060"/>
                          </a:solidFill>
                        </a:rPr>
                        <a:t>Año </a:t>
                      </a:r>
                      <a:endParaRPr sz="16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Solicitudes 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Otorgadas  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% Reconocimiento 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2010</a:t>
                      </a:r>
                      <a:endParaRPr sz="1600" b="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219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17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7,8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2011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283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62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21,9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2012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169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51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30,2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2013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248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56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22,6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2014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283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46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16,3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2015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623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17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2016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2.297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63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2017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5.723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162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2,8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2018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5.725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171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2019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781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30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3,8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2020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1.628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2021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>
                          <a:solidFill>
                            <a:srgbClr val="002060"/>
                          </a:solidFill>
                        </a:rPr>
                        <a:t>3.854</a:t>
                      </a:r>
                      <a:endParaRPr sz="16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19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rgbClr val="002060"/>
                          </a:solidFill>
                        </a:rPr>
                        <a:t>2022</a:t>
                      </a:r>
                      <a:endParaRPr sz="16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</a:rPr>
                        <a:t>4.793</a:t>
                      </a:r>
                      <a:endParaRPr lang="es-CL" sz="1600" b="0" u="none" strike="noStrike" cap="none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6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  <a:sym typeface="Calibri"/>
                        </a:rPr>
                        <a:t>1,3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u="none" strike="noStrike" cap="none">
                          <a:solidFill>
                            <a:srgbClr val="002060"/>
                          </a:solidFill>
                        </a:rPr>
                        <a:t>Total </a:t>
                      </a:r>
                      <a:endParaRPr sz="16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u="none" strike="noStrike" cap="none" dirty="0">
                          <a:solidFill>
                            <a:srgbClr val="002060"/>
                          </a:solidFill>
                        </a:rPr>
                        <a:t>26.626</a:t>
                      </a:r>
                      <a:endParaRPr sz="1600" b="1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u="none" strike="noStrike" cap="none" dirty="0">
                          <a:solidFill>
                            <a:srgbClr val="002060"/>
                          </a:solidFill>
                        </a:rPr>
                        <a:t>761</a:t>
                      </a:r>
                      <a:endParaRPr sz="1600" b="1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F54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F69B95-2A51-4182-994E-8E20CF5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292095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11AAE-EC66-42AC-AD8C-AD33B3B69EF7}"/>
              </a:ext>
            </a:extLst>
          </p:cNvPr>
          <p:cNvSpPr txBox="1"/>
          <p:nvPr/>
        </p:nvSpPr>
        <p:spPr>
          <a:xfrm>
            <a:off x="2607406" y="1115324"/>
            <a:ext cx="721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55158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1F8C1A7-A022-4F06-A3A5-4545DD1C3B5C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484A8F5-1B2A-46B2-824F-787C5B341CFD}"/>
              </a:ext>
            </a:extLst>
          </p:cNvPr>
          <p:cNvSpPr txBox="1">
            <a:spLocks/>
          </p:cNvSpPr>
          <p:nvPr/>
        </p:nvSpPr>
        <p:spPr>
          <a:xfrm>
            <a:off x="838200" y="89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002060"/>
                </a:solidFill>
              </a:rPr>
              <a:t>Inclusión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38C1A5-D733-283C-2767-DCF2BF0CFDC7}"/>
              </a:ext>
            </a:extLst>
          </p:cNvPr>
          <p:cNvSpPr txBox="1"/>
          <p:nvPr/>
        </p:nvSpPr>
        <p:spPr>
          <a:xfrm>
            <a:off x="1250731" y="1238017"/>
            <a:ext cx="10296634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rgbClr val="002060"/>
                </a:solidFill>
              </a:rPr>
              <a:t>Sello Migrante</a:t>
            </a:r>
            <a:r>
              <a:rPr lang="es-CL" sz="2100" dirty="0">
                <a:solidFill>
                  <a:srgbClr val="002060"/>
                </a:solidFill>
              </a:rPr>
              <a:t>: Acompañamos y certificamos a las Municipalidades del país que desarrollan programas y planes  de inclusión y atención a personas migrantes:  </a:t>
            </a:r>
            <a:r>
              <a:rPr lang="es-CL" sz="2100" dirty="0">
                <a:solidFill>
                  <a:srgbClr val="FF0000"/>
                </a:solidFill>
              </a:rPr>
              <a:t>98 Gobiernos locales. En 2022 se han sumado 34. </a:t>
            </a:r>
            <a:r>
              <a:rPr lang="es-CL" sz="2100" dirty="0">
                <a:solidFill>
                  <a:srgbClr val="002060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1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rgbClr val="002060"/>
                </a:solidFill>
              </a:rPr>
              <a:t>Compromiso Migrante</a:t>
            </a:r>
            <a:r>
              <a:rPr lang="es-CL" sz="2100" dirty="0">
                <a:solidFill>
                  <a:srgbClr val="002060"/>
                </a:solidFill>
              </a:rPr>
              <a:t>: Certificación de buenas prácticas en empresas y gremios Hoy la red del Compromiso Migrante la componen </a:t>
            </a:r>
            <a:r>
              <a:rPr lang="es-CL" sz="2100" dirty="0">
                <a:solidFill>
                  <a:srgbClr val="FF0000"/>
                </a:solidFill>
              </a:rPr>
              <a:t>97 entidades privadas</a:t>
            </a:r>
            <a:r>
              <a:rPr lang="es-CL" sz="2100" dirty="0">
                <a:solidFill>
                  <a:srgbClr val="002060"/>
                </a:solidFill>
              </a:rPr>
              <a:t>. </a:t>
            </a:r>
            <a:r>
              <a:rPr lang="es-CL" sz="2100" dirty="0">
                <a:solidFill>
                  <a:srgbClr val="FF0000"/>
                </a:solidFill>
              </a:rPr>
              <a:t>En 2022 se han integrado 53.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1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rgbClr val="002060"/>
                </a:solidFill>
              </a:rPr>
              <a:t>Plan Nacional de Capacitación</a:t>
            </a:r>
            <a:r>
              <a:rPr lang="es-CL" sz="2100" dirty="0">
                <a:solidFill>
                  <a:srgbClr val="002060"/>
                </a:solidFill>
              </a:rPr>
              <a:t>: Nueva ley, gestión migratoria, trata y tráfico de personas, refugio y asistencia técnica en general. En 2022, </a:t>
            </a:r>
            <a:r>
              <a:rPr lang="es-CL" sz="2100" dirty="0">
                <a:solidFill>
                  <a:srgbClr val="FF0000"/>
                </a:solidFill>
              </a:rPr>
              <a:t>se han capacitado a 12 Instituciones (980 funcionarios/as)</a:t>
            </a:r>
            <a:r>
              <a:rPr lang="es-CL" sz="2100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1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rgbClr val="002060"/>
                </a:solidFill>
              </a:rPr>
              <a:t>Rediseño de información a usuarios</a:t>
            </a:r>
            <a:r>
              <a:rPr lang="es-CL" sz="2100" dirty="0">
                <a:solidFill>
                  <a:srgbClr val="002060"/>
                </a:solidFill>
              </a:rPr>
              <a:t>: mejora de respuestas en plataformas digitales y puesta en marcha de plan piloto el 11 de julio para entregar información presencial a usuarios. </a:t>
            </a:r>
          </a:p>
        </p:txBody>
      </p:sp>
    </p:spTree>
    <p:extLst>
      <p:ext uri="{BB962C8B-B14F-4D97-AF65-F5344CB8AC3E}">
        <p14:creationId xmlns:p14="http://schemas.microsoft.com/office/powerpoint/2010/main" val="45461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9">
            <a:extLst>
              <a:ext uri="{FF2B5EF4-FFF2-40B4-BE49-F238E27FC236}">
                <a16:creationId xmlns:a16="http://schemas.microsoft.com/office/drawing/2014/main" id="{DDBBFDFD-A508-4845-A3B8-AED64992363F}"/>
              </a:ext>
            </a:extLst>
          </p:cNvPr>
          <p:cNvSpPr/>
          <p:nvPr/>
        </p:nvSpPr>
        <p:spPr>
          <a:xfrm>
            <a:off x="29565" y="1591088"/>
            <a:ext cx="12191380" cy="53160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0139" tIns="40139" rIns="40139" bIns="4013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 sz="158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9D735ABB-C920-4EA6-88A7-243A7D512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413461" y="-316918"/>
            <a:ext cx="1536081" cy="8467179"/>
          </a:xfrm>
          <a:prstGeom prst="rect">
            <a:avLst/>
          </a:prstGeom>
        </p:spPr>
      </p:pic>
      <p:cxnSp>
        <p:nvCxnSpPr>
          <p:cNvPr id="439" name="Conector recto 259">
            <a:extLst>
              <a:ext uri="{FF2B5EF4-FFF2-40B4-BE49-F238E27FC236}">
                <a16:creationId xmlns:a16="http://schemas.microsoft.com/office/drawing/2014/main" id="{230C78CA-2156-41B9-8836-F3B350094EB1}"/>
              </a:ext>
            </a:extLst>
          </p:cNvPr>
          <p:cNvCxnSpPr>
            <a:cxnSpLocks/>
            <a:stCxn id="427" idx="2"/>
          </p:cNvCxnSpPr>
          <p:nvPr/>
        </p:nvCxnSpPr>
        <p:spPr>
          <a:xfrm rot="5400000">
            <a:off x="6478647" y="3025493"/>
            <a:ext cx="1333436" cy="990955"/>
          </a:xfrm>
          <a:prstGeom prst="bentConnector3">
            <a:avLst>
              <a:gd name="adj1" fmla="val 73697"/>
            </a:avLst>
          </a:prstGeom>
          <a:ln w="190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CuadroTexto 4">
            <a:extLst>
              <a:ext uri="{FF2B5EF4-FFF2-40B4-BE49-F238E27FC236}">
                <a16:creationId xmlns:a16="http://schemas.microsoft.com/office/drawing/2014/main" id="{ED1D6EED-E3AD-49EF-A46B-634783300D43}"/>
              </a:ext>
            </a:extLst>
          </p:cNvPr>
          <p:cNvSpPr txBox="1"/>
          <p:nvPr/>
        </p:nvSpPr>
        <p:spPr>
          <a:xfrm>
            <a:off x="234187" y="6372718"/>
            <a:ext cx="3212941" cy="2539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2051">
              <a:defRPr/>
            </a:pPr>
            <a:endParaRPr lang="es-CL" sz="1050" dirty="0">
              <a:solidFill>
                <a:prstClr val="white"/>
              </a:solidFill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7" name="Rectángulo: esquinas redondeadas 226">
            <a:extLst>
              <a:ext uri="{FF2B5EF4-FFF2-40B4-BE49-F238E27FC236}">
                <a16:creationId xmlns:a16="http://schemas.microsoft.com/office/drawing/2014/main" id="{F1128277-9639-466A-80B4-159A8CDC89FE}"/>
              </a:ext>
            </a:extLst>
          </p:cNvPr>
          <p:cNvSpPr/>
          <p:nvPr/>
        </p:nvSpPr>
        <p:spPr>
          <a:xfrm>
            <a:off x="3167903" y="2063916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8" name="Rectángulo: esquinas redondeadas 227">
            <a:extLst>
              <a:ext uri="{FF2B5EF4-FFF2-40B4-BE49-F238E27FC236}">
                <a16:creationId xmlns:a16="http://schemas.microsoft.com/office/drawing/2014/main" id="{E816F67E-775C-4149-9FDB-8104173C4B7C}"/>
              </a:ext>
            </a:extLst>
          </p:cNvPr>
          <p:cNvSpPr/>
          <p:nvPr/>
        </p:nvSpPr>
        <p:spPr>
          <a:xfrm>
            <a:off x="4415118" y="1875661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9" name="Rectángulo: esquinas redondeadas 228">
            <a:extLst>
              <a:ext uri="{FF2B5EF4-FFF2-40B4-BE49-F238E27FC236}">
                <a16:creationId xmlns:a16="http://schemas.microsoft.com/office/drawing/2014/main" id="{4651318A-0014-41B0-B63E-D28A95443179}"/>
              </a:ext>
            </a:extLst>
          </p:cNvPr>
          <p:cNvSpPr/>
          <p:nvPr/>
        </p:nvSpPr>
        <p:spPr>
          <a:xfrm>
            <a:off x="5662333" y="1754635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2" name="Rectángulo: esquinas redondeadas 231">
            <a:extLst>
              <a:ext uri="{FF2B5EF4-FFF2-40B4-BE49-F238E27FC236}">
                <a16:creationId xmlns:a16="http://schemas.microsoft.com/office/drawing/2014/main" id="{A2067C7D-3BA6-4F61-9474-A18DE42F313D}"/>
              </a:ext>
            </a:extLst>
          </p:cNvPr>
          <p:cNvSpPr/>
          <p:nvPr/>
        </p:nvSpPr>
        <p:spPr>
          <a:xfrm>
            <a:off x="4832726" y="2867574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3" name="Rectángulo: esquinas redondeadas 232">
            <a:extLst>
              <a:ext uri="{FF2B5EF4-FFF2-40B4-BE49-F238E27FC236}">
                <a16:creationId xmlns:a16="http://schemas.microsoft.com/office/drawing/2014/main" id="{73483386-EF95-4499-95F0-1763011047D8}"/>
              </a:ext>
            </a:extLst>
          </p:cNvPr>
          <p:cNvSpPr/>
          <p:nvPr/>
        </p:nvSpPr>
        <p:spPr>
          <a:xfrm>
            <a:off x="6063336" y="2867574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4" name="Rectángulo: esquinas redondeadas 233">
            <a:extLst>
              <a:ext uri="{FF2B5EF4-FFF2-40B4-BE49-F238E27FC236}">
                <a16:creationId xmlns:a16="http://schemas.microsoft.com/office/drawing/2014/main" id="{55253EC2-971A-4DA4-AF00-37F20D951CC1}"/>
              </a:ext>
            </a:extLst>
          </p:cNvPr>
          <p:cNvSpPr/>
          <p:nvPr/>
        </p:nvSpPr>
        <p:spPr>
          <a:xfrm>
            <a:off x="8472189" y="2893538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5" name="Rectángulo: esquinas redondeadas 234">
            <a:extLst>
              <a:ext uri="{FF2B5EF4-FFF2-40B4-BE49-F238E27FC236}">
                <a16:creationId xmlns:a16="http://schemas.microsoft.com/office/drawing/2014/main" id="{C8062C2D-1DD5-4E6A-B534-3C7BB27CD7EA}"/>
              </a:ext>
            </a:extLst>
          </p:cNvPr>
          <p:cNvSpPr/>
          <p:nvPr/>
        </p:nvSpPr>
        <p:spPr>
          <a:xfrm>
            <a:off x="9403980" y="1828595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7" name="Rectángulo: esquinas redondeadas 236">
            <a:extLst>
              <a:ext uri="{FF2B5EF4-FFF2-40B4-BE49-F238E27FC236}">
                <a16:creationId xmlns:a16="http://schemas.microsoft.com/office/drawing/2014/main" id="{20EB7C06-8B80-4392-BBBD-6AF500DDFAEB}"/>
              </a:ext>
            </a:extLst>
          </p:cNvPr>
          <p:cNvSpPr/>
          <p:nvPr/>
        </p:nvSpPr>
        <p:spPr>
          <a:xfrm>
            <a:off x="1920687" y="4496535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0" name="Rectángulo: esquinas redondeadas 239">
            <a:extLst>
              <a:ext uri="{FF2B5EF4-FFF2-40B4-BE49-F238E27FC236}">
                <a16:creationId xmlns:a16="http://schemas.microsoft.com/office/drawing/2014/main" id="{E1E2C709-1BC3-4D6D-908F-415058D53257}"/>
              </a:ext>
            </a:extLst>
          </p:cNvPr>
          <p:cNvSpPr/>
          <p:nvPr/>
        </p:nvSpPr>
        <p:spPr>
          <a:xfrm>
            <a:off x="4257245" y="4507548"/>
            <a:ext cx="892558" cy="7971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2" name="Rectángulo: esquinas redondeadas 241">
            <a:extLst>
              <a:ext uri="{FF2B5EF4-FFF2-40B4-BE49-F238E27FC236}">
                <a16:creationId xmlns:a16="http://schemas.microsoft.com/office/drawing/2014/main" id="{0C5A74FF-E97E-45FD-A9A8-DA3CFDF9E0B3}"/>
              </a:ext>
            </a:extLst>
          </p:cNvPr>
          <p:cNvSpPr/>
          <p:nvPr/>
        </p:nvSpPr>
        <p:spPr>
          <a:xfrm>
            <a:off x="3300100" y="5500001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3" name="Rectángulo: esquinas redondeadas 242">
            <a:extLst>
              <a:ext uri="{FF2B5EF4-FFF2-40B4-BE49-F238E27FC236}">
                <a16:creationId xmlns:a16="http://schemas.microsoft.com/office/drawing/2014/main" id="{C643D7FC-5C4F-42B4-960C-4B4279D4D34B}"/>
              </a:ext>
            </a:extLst>
          </p:cNvPr>
          <p:cNvSpPr/>
          <p:nvPr/>
        </p:nvSpPr>
        <p:spPr>
          <a:xfrm>
            <a:off x="5232697" y="5500001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8" name="Gráfico 247" descr="Usuario con relleno sólido">
            <a:extLst>
              <a:ext uri="{FF2B5EF4-FFF2-40B4-BE49-F238E27FC236}">
                <a16:creationId xmlns:a16="http://schemas.microsoft.com/office/drawing/2014/main" id="{646CDFD8-BC2F-44CE-9E53-8D1C3A19F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3554" y="5179182"/>
            <a:ext cx="374105" cy="374105"/>
          </a:xfrm>
          <a:prstGeom prst="rect">
            <a:avLst/>
          </a:prstGeom>
        </p:spPr>
      </p:pic>
      <p:grpSp>
        <p:nvGrpSpPr>
          <p:cNvPr id="250" name="Grupo 249">
            <a:extLst>
              <a:ext uri="{FF2B5EF4-FFF2-40B4-BE49-F238E27FC236}">
                <a16:creationId xmlns:a16="http://schemas.microsoft.com/office/drawing/2014/main" id="{CB0BA201-5AE4-40A9-9297-9EF1F6078D6C}"/>
              </a:ext>
            </a:extLst>
          </p:cNvPr>
          <p:cNvGrpSpPr/>
          <p:nvPr/>
        </p:nvGrpSpPr>
        <p:grpSpPr>
          <a:xfrm rot="10800000">
            <a:off x="10785998" y="6170271"/>
            <a:ext cx="231882" cy="233675"/>
            <a:chOff x="3938363" y="2892690"/>
            <a:chExt cx="249228" cy="251155"/>
          </a:xfrm>
        </p:grpSpPr>
        <p:sp>
          <p:nvSpPr>
            <p:cNvPr id="251" name="Elipse 250">
              <a:extLst>
                <a:ext uri="{FF2B5EF4-FFF2-40B4-BE49-F238E27FC236}">
                  <a16:creationId xmlns:a16="http://schemas.microsoft.com/office/drawing/2014/main" id="{13711466-02FC-4AA3-8BA7-F13151A5796B}"/>
                </a:ext>
              </a:extLst>
            </p:cNvPr>
            <p:cNvSpPr/>
            <p:nvPr/>
          </p:nvSpPr>
          <p:spPr>
            <a:xfrm>
              <a:off x="3938364" y="2892690"/>
              <a:ext cx="249227" cy="249227"/>
            </a:xfrm>
            <a:prstGeom prst="ellipse">
              <a:avLst/>
            </a:prstGeom>
            <a:noFill/>
            <a:ln w="60325">
              <a:solidFill>
                <a:srgbClr val="0C7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8"/>
              <a:endParaRPr lang="es-CL" sz="10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2" name="Elipse 182">
              <a:extLst>
                <a:ext uri="{FF2B5EF4-FFF2-40B4-BE49-F238E27FC236}">
                  <a16:creationId xmlns:a16="http://schemas.microsoft.com/office/drawing/2014/main" id="{BA943489-9019-4771-8022-FA0094390971}"/>
                </a:ext>
              </a:extLst>
            </p:cNvPr>
            <p:cNvSpPr/>
            <p:nvPr/>
          </p:nvSpPr>
          <p:spPr>
            <a:xfrm>
              <a:off x="3938363" y="3019231"/>
              <a:ext cx="124614" cy="124614"/>
            </a:xfrm>
            <a:custGeom>
              <a:avLst/>
              <a:gdLst>
                <a:gd name="connsiteX0" fmla="*/ 0 w 249227"/>
                <a:gd name="connsiteY0" fmla="*/ 124614 h 249227"/>
                <a:gd name="connsiteX1" fmla="*/ 124614 w 249227"/>
                <a:gd name="connsiteY1" fmla="*/ 0 h 249227"/>
                <a:gd name="connsiteX2" fmla="*/ 249228 w 249227"/>
                <a:gd name="connsiteY2" fmla="*/ 124614 h 249227"/>
                <a:gd name="connsiteX3" fmla="*/ 124614 w 249227"/>
                <a:gd name="connsiteY3" fmla="*/ 249228 h 249227"/>
                <a:gd name="connsiteX4" fmla="*/ 0 w 249227"/>
                <a:gd name="connsiteY4" fmla="*/ 124614 h 249227"/>
                <a:gd name="connsiteX0" fmla="*/ 124614 w 249228"/>
                <a:gd name="connsiteY0" fmla="*/ 249228 h 340668"/>
                <a:gd name="connsiteX1" fmla="*/ 0 w 249228"/>
                <a:gd name="connsiteY1" fmla="*/ 124614 h 340668"/>
                <a:gd name="connsiteX2" fmla="*/ 124614 w 249228"/>
                <a:gd name="connsiteY2" fmla="*/ 0 h 340668"/>
                <a:gd name="connsiteX3" fmla="*/ 249228 w 249228"/>
                <a:gd name="connsiteY3" fmla="*/ 124614 h 340668"/>
                <a:gd name="connsiteX4" fmla="*/ 216054 w 249228"/>
                <a:gd name="connsiteY4" fmla="*/ 340668 h 340668"/>
                <a:gd name="connsiteX0" fmla="*/ 124614 w 249228"/>
                <a:gd name="connsiteY0" fmla="*/ 249228 h 249228"/>
                <a:gd name="connsiteX1" fmla="*/ 0 w 249228"/>
                <a:gd name="connsiteY1" fmla="*/ 124614 h 249228"/>
                <a:gd name="connsiteX2" fmla="*/ 124614 w 249228"/>
                <a:gd name="connsiteY2" fmla="*/ 0 h 249228"/>
                <a:gd name="connsiteX3" fmla="*/ 249228 w 249228"/>
                <a:gd name="connsiteY3" fmla="*/ 124614 h 249228"/>
                <a:gd name="connsiteX0" fmla="*/ 124614 w 124614"/>
                <a:gd name="connsiteY0" fmla="*/ 249228 h 249228"/>
                <a:gd name="connsiteX1" fmla="*/ 0 w 124614"/>
                <a:gd name="connsiteY1" fmla="*/ 124614 h 249228"/>
                <a:gd name="connsiteX2" fmla="*/ 124614 w 124614"/>
                <a:gd name="connsiteY2" fmla="*/ 0 h 249228"/>
                <a:gd name="connsiteX0" fmla="*/ 124614 w 124614"/>
                <a:gd name="connsiteY0" fmla="*/ 124614 h 124614"/>
                <a:gd name="connsiteX1" fmla="*/ 0 w 124614"/>
                <a:gd name="connsiteY1" fmla="*/ 0 h 12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614" h="124614">
                  <a:moveTo>
                    <a:pt x="124614" y="124614"/>
                  </a:moveTo>
                  <a:cubicBezTo>
                    <a:pt x="55792" y="124614"/>
                    <a:pt x="0" y="68822"/>
                    <a:pt x="0" y="0"/>
                  </a:cubicBezTo>
                </a:path>
              </a:pathLst>
            </a:custGeom>
            <a:noFill/>
            <a:ln w="60325">
              <a:solidFill>
                <a:srgbClr val="F39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8"/>
              <a:endParaRPr lang="es-CL" sz="1000" dirty="0">
                <a:solidFill>
                  <a:srgbClr val="F3920C"/>
                </a:solidFill>
                <a:latin typeface="Calibri" panose="020F0502020204030204"/>
              </a:endParaRPr>
            </a:p>
          </p:txBody>
        </p:sp>
      </p:grp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44E806E-DFDF-4CD2-B47D-E45869415E9E}"/>
              </a:ext>
            </a:extLst>
          </p:cNvPr>
          <p:cNvCxnSpPr>
            <a:cxnSpLocks/>
          </p:cNvCxnSpPr>
          <p:nvPr/>
        </p:nvCxnSpPr>
        <p:spPr>
          <a:xfrm>
            <a:off x="2134686" y="2514586"/>
            <a:ext cx="0" cy="113553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ector recto 252">
            <a:extLst>
              <a:ext uri="{FF2B5EF4-FFF2-40B4-BE49-F238E27FC236}">
                <a16:creationId xmlns:a16="http://schemas.microsoft.com/office/drawing/2014/main" id="{1DAC3916-98E3-40F1-9E7C-42A8445A1EA5}"/>
              </a:ext>
            </a:extLst>
          </p:cNvPr>
          <p:cNvCxnSpPr/>
          <p:nvPr/>
        </p:nvCxnSpPr>
        <p:spPr>
          <a:xfrm>
            <a:off x="2527189" y="3650120"/>
            <a:ext cx="0" cy="122552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ector recto 253">
            <a:extLst>
              <a:ext uri="{FF2B5EF4-FFF2-40B4-BE49-F238E27FC236}">
                <a16:creationId xmlns:a16="http://schemas.microsoft.com/office/drawing/2014/main" id="{99B1A1F2-97C8-4BE1-9AA8-1BE4A75B163C}"/>
              </a:ext>
            </a:extLst>
          </p:cNvPr>
          <p:cNvCxnSpPr/>
          <p:nvPr/>
        </p:nvCxnSpPr>
        <p:spPr>
          <a:xfrm>
            <a:off x="3483773" y="2378068"/>
            <a:ext cx="0" cy="122552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ector recto 254">
            <a:extLst>
              <a:ext uri="{FF2B5EF4-FFF2-40B4-BE49-F238E27FC236}">
                <a16:creationId xmlns:a16="http://schemas.microsoft.com/office/drawing/2014/main" id="{395F9245-EF58-4473-A0D4-9AC6DD911B1D}"/>
              </a:ext>
            </a:extLst>
          </p:cNvPr>
          <p:cNvCxnSpPr>
            <a:cxnSpLocks/>
          </p:cNvCxnSpPr>
          <p:nvPr/>
        </p:nvCxnSpPr>
        <p:spPr>
          <a:xfrm>
            <a:off x="4708345" y="2466835"/>
            <a:ext cx="0" cy="14094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ector recto 255">
            <a:extLst>
              <a:ext uri="{FF2B5EF4-FFF2-40B4-BE49-F238E27FC236}">
                <a16:creationId xmlns:a16="http://schemas.microsoft.com/office/drawing/2014/main" id="{8BFD9C14-F3E2-4634-AA2F-77C212DE27D7}"/>
              </a:ext>
            </a:extLst>
          </p:cNvPr>
          <p:cNvCxnSpPr>
            <a:cxnSpLocks/>
          </p:cNvCxnSpPr>
          <p:nvPr/>
        </p:nvCxnSpPr>
        <p:spPr>
          <a:xfrm>
            <a:off x="5281723" y="3424619"/>
            <a:ext cx="0" cy="48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ector recto 256">
            <a:extLst>
              <a:ext uri="{FF2B5EF4-FFF2-40B4-BE49-F238E27FC236}">
                <a16:creationId xmlns:a16="http://schemas.microsoft.com/office/drawing/2014/main" id="{B5EA43B0-D117-40A5-A271-D542C198DBF3}"/>
              </a:ext>
            </a:extLst>
          </p:cNvPr>
          <p:cNvCxnSpPr>
            <a:cxnSpLocks/>
          </p:cNvCxnSpPr>
          <p:nvPr/>
        </p:nvCxnSpPr>
        <p:spPr>
          <a:xfrm>
            <a:off x="4059330" y="3822704"/>
            <a:ext cx="0" cy="202024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ector recto 258">
            <a:extLst>
              <a:ext uri="{FF2B5EF4-FFF2-40B4-BE49-F238E27FC236}">
                <a16:creationId xmlns:a16="http://schemas.microsoft.com/office/drawing/2014/main" id="{7B6434D7-31E8-4962-9E8D-493BC24A06FE}"/>
              </a:ext>
            </a:extLst>
          </p:cNvPr>
          <p:cNvCxnSpPr>
            <a:cxnSpLocks/>
          </p:cNvCxnSpPr>
          <p:nvPr/>
        </p:nvCxnSpPr>
        <p:spPr>
          <a:xfrm>
            <a:off x="9652214" y="1994188"/>
            <a:ext cx="0" cy="202024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ector recto 259">
            <a:extLst>
              <a:ext uri="{FF2B5EF4-FFF2-40B4-BE49-F238E27FC236}">
                <a16:creationId xmlns:a16="http://schemas.microsoft.com/office/drawing/2014/main" id="{F67FDE32-4D27-4BA6-9881-E9FB5CD76269}"/>
              </a:ext>
            </a:extLst>
          </p:cNvPr>
          <p:cNvCxnSpPr>
            <a:cxnSpLocks/>
            <a:stCxn id="234" idx="1"/>
          </p:cNvCxnSpPr>
          <p:nvPr/>
        </p:nvCxnSpPr>
        <p:spPr>
          <a:xfrm rot="10800000" flipV="1">
            <a:off x="8110023" y="3261548"/>
            <a:ext cx="362164" cy="892723"/>
          </a:xfrm>
          <a:prstGeom prst="bentConnector2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ector recto 261">
            <a:extLst>
              <a:ext uri="{FF2B5EF4-FFF2-40B4-BE49-F238E27FC236}">
                <a16:creationId xmlns:a16="http://schemas.microsoft.com/office/drawing/2014/main" id="{1A957E18-6E3A-49D8-923C-2D86E884105A}"/>
              </a:ext>
            </a:extLst>
          </p:cNvPr>
          <p:cNvCxnSpPr>
            <a:cxnSpLocks/>
          </p:cNvCxnSpPr>
          <p:nvPr/>
        </p:nvCxnSpPr>
        <p:spPr>
          <a:xfrm>
            <a:off x="6362416" y="3284160"/>
            <a:ext cx="0" cy="84059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ector recto 263">
            <a:extLst>
              <a:ext uri="{FF2B5EF4-FFF2-40B4-BE49-F238E27FC236}">
                <a16:creationId xmlns:a16="http://schemas.microsoft.com/office/drawing/2014/main" id="{38AD1875-C8FE-4910-BA49-DCAAF989C828}"/>
              </a:ext>
            </a:extLst>
          </p:cNvPr>
          <p:cNvCxnSpPr>
            <a:cxnSpLocks/>
          </p:cNvCxnSpPr>
          <p:nvPr/>
        </p:nvCxnSpPr>
        <p:spPr>
          <a:xfrm>
            <a:off x="5910883" y="2271241"/>
            <a:ext cx="0" cy="177308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ector recto 264">
            <a:extLst>
              <a:ext uri="{FF2B5EF4-FFF2-40B4-BE49-F238E27FC236}">
                <a16:creationId xmlns:a16="http://schemas.microsoft.com/office/drawing/2014/main" id="{C894734E-03B5-40FD-AF8F-67434D3B8617}"/>
              </a:ext>
            </a:extLst>
          </p:cNvPr>
          <p:cNvCxnSpPr>
            <a:cxnSpLocks/>
          </p:cNvCxnSpPr>
          <p:nvPr/>
        </p:nvCxnSpPr>
        <p:spPr>
          <a:xfrm>
            <a:off x="5683570" y="4069863"/>
            <a:ext cx="0" cy="177308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Rectángulo: esquinas redondeadas 265">
            <a:extLst>
              <a:ext uri="{FF2B5EF4-FFF2-40B4-BE49-F238E27FC236}">
                <a16:creationId xmlns:a16="http://schemas.microsoft.com/office/drawing/2014/main" id="{5292B157-B615-4239-85BB-8C6904D82220}"/>
              </a:ext>
            </a:extLst>
          </p:cNvPr>
          <p:cNvSpPr/>
          <p:nvPr/>
        </p:nvSpPr>
        <p:spPr>
          <a:xfrm>
            <a:off x="7232426" y="5500001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8" name="Rectángulo: esquinas redondeadas 267">
            <a:extLst>
              <a:ext uri="{FF2B5EF4-FFF2-40B4-BE49-F238E27FC236}">
                <a16:creationId xmlns:a16="http://schemas.microsoft.com/office/drawing/2014/main" id="{68D3B476-854D-4BDE-995A-58F70A96AE34}"/>
              </a:ext>
            </a:extLst>
          </p:cNvPr>
          <p:cNvSpPr/>
          <p:nvPr/>
        </p:nvSpPr>
        <p:spPr>
          <a:xfrm>
            <a:off x="7891696" y="4553258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9" name="Conector recto 259">
            <a:extLst>
              <a:ext uri="{FF2B5EF4-FFF2-40B4-BE49-F238E27FC236}">
                <a16:creationId xmlns:a16="http://schemas.microsoft.com/office/drawing/2014/main" id="{555A2A11-0BAB-436B-A394-D6A73A953FB6}"/>
              </a:ext>
            </a:extLst>
          </p:cNvPr>
          <p:cNvCxnSpPr>
            <a:cxnSpLocks/>
            <a:stCxn id="268" idx="1"/>
          </p:cNvCxnSpPr>
          <p:nvPr/>
        </p:nvCxnSpPr>
        <p:spPr>
          <a:xfrm rot="10800000">
            <a:off x="7413982" y="4315075"/>
            <a:ext cx="477712" cy="606193"/>
          </a:xfrm>
          <a:prstGeom prst="bentConnector2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ángulo: esquinas redondeadas 271">
            <a:extLst>
              <a:ext uri="{FF2B5EF4-FFF2-40B4-BE49-F238E27FC236}">
                <a16:creationId xmlns:a16="http://schemas.microsoft.com/office/drawing/2014/main" id="{66E46D72-847C-4881-A785-01EF25DC225D}"/>
              </a:ext>
            </a:extLst>
          </p:cNvPr>
          <p:cNvSpPr/>
          <p:nvPr/>
        </p:nvSpPr>
        <p:spPr>
          <a:xfrm>
            <a:off x="6099429" y="4490441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0D8664BF-4211-4A78-9C44-D52B500069D4}"/>
              </a:ext>
            </a:extLst>
          </p:cNvPr>
          <p:cNvSpPr/>
          <p:nvPr/>
        </p:nvSpPr>
        <p:spPr>
          <a:xfrm>
            <a:off x="6105709" y="3876287"/>
            <a:ext cx="203322" cy="528783"/>
          </a:xfrm>
          <a:custGeom>
            <a:avLst/>
            <a:gdLst>
              <a:gd name="connsiteX0" fmla="*/ 12324 w 254695"/>
              <a:gd name="connsiteY0" fmla="*/ 528809 h 528809"/>
              <a:gd name="connsiteX1" fmla="*/ 1307 w 254695"/>
              <a:gd name="connsiteY1" fmla="*/ 473725 h 528809"/>
              <a:gd name="connsiteX2" fmla="*/ 45374 w 254695"/>
              <a:gd name="connsiteY2" fmla="*/ 418641 h 528809"/>
              <a:gd name="connsiteX3" fmla="*/ 144526 w 254695"/>
              <a:gd name="connsiteY3" fmla="*/ 330506 h 528809"/>
              <a:gd name="connsiteX4" fmla="*/ 221644 w 254695"/>
              <a:gd name="connsiteY4" fmla="*/ 253388 h 528809"/>
              <a:gd name="connsiteX5" fmla="*/ 232661 w 254695"/>
              <a:gd name="connsiteY5" fmla="*/ 198303 h 528809"/>
              <a:gd name="connsiteX6" fmla="*/ 254695 w 254695"/>
              <a:gd name="connsiteY6" fmla="*/ 121185 h 528809"/>
              <a:gd name="connsiteX7" fmla="*/ 199610 w 254695"/>
              <a:gd name="connsiteY7" fmla="*/ 0 h 528809"/>
              <a:gd name="connsiteX0" fmla="*/ 12324 w 254695"/>
              <a:gd name="connsiteY0" fmla="*/ 528809 h 528809"/>
              <a:gd name="connsiteX1" fmla="*/ 1307 w 254695"/>
              <a:gd name="connsiteY1" fmla="*/ 473725 h 528809"/>
              <a:gd name="connsiteX2" fmla="*/ 45374 w 254695"/>
              <a:gd name="connsiteY2" fmla="*/ 418641 h 528809"/>
              <a:gd name="connsiteX3" fmla="*/ 90174 w 254695"/>
              <a:gd name="connsiteY3" fmla="*/ 285745 h 528809"/>
              <a:gd name="connsiteX4" fmla="*/ 221644 w 254695"/>
              <a:gd name="connsiteY4" fmla="*/ 253388 h 528809"/>
              <a:gd name="connsiteX5" fmla="*/ 232661 w 254695"/>
              <a:gd name="connsiteY5" fmla="*/ 198303 h 528809"/>
              <a:gd name="connsiteX6" fmla="*/ 254695 w 254695"/>
              <a:gd name="connsiteY6" fmla="*/ 121185 h 528809"/>
              <a:gd name="connsiteX7" fmla="*/ 199610 w 254695"/>
              <a:gd name="connsiteY7" fmla="*/ 0 h 528809"/>
              <a:gd name="connsiteX0" fmla="*/ 12324 w 254695"/>
              <a:gd name="connsiteY0" fmla="*/ 528809 h 528809"/>
              <a:gd name="connsiteX1" fmla="*/ 1307 w 254695"/>
              <a:gd name="connsiteY1" fmla="*/ 473725 h 528809"/>
              <a:gd name="connsiteX2" fmla="*/ 45374 w 254695"/>
              <a:gd name="connsiteY2" fmla="*/ 418641 h 528809"/>
              <a:gd name="connsiteX3" fmla="*/ 90174 w 254695"/>
              <a:gd name="connsiteY3" fmla="*/ 285745 h 528809"/>
              <a:gd name="connsiteX4" fmla="*/ 148109 w 254695"/>
              <a:gd name="connsiteY4" fmla="*/ 189444 h 528809"/>
              <a:gd name="connsiteX5" fmla="*/ 232661 w 254695"/>
              <a:gd name="connsiteY5" fmla="*/ 198303 h 528809"/>
              <a:gd name="connsiteX6" fmla="*/ 254695 w 254695"/>
              <a:gd name="connsiteY6" fmla="*/ 121185 h 528809"/>
              <a:gd name="connsiteX7" fmla="*/ 199610 w 254695"/>
              <a:gd name="connsiteY7" fmla="*/ 0 h 528809"/>
              <a:gd name="connsiteX0" fmla="*/ 12324 w 254695"/>
              <a:gd name="connsiteY0" fmla="*/ 528809 h 528809"/>
              <a:gd name="connsiteX1" fmla="*/ 1307 w 254695"/>
              <a:gd name="connsiteY1" fmla="*/ 473725 h 528809"/>
              <a:gd name="connsiteX2" fmla="*/ 45374 w 254695"/>
              <a:gd name="connsiteY2" fmla="*/ 418641 h 528809"/>
              <a:gd name="connsiteX3" fmla="*/ 90174 w 254695"/>
              <a:gd name="connsiteY3" fmla="*/ 285745 h 528809"/>
              <a:gd name="connsiteX4" fmla="*/ 148109 w 254695"/>
              <a:gd name="connsiteY4" fmla="*/ 189444 h 528809"/>
              <a:gd name="connsiteX5" fmla="*/ 175112 w 254695"/>
              <a:gd name="connsiteY5" fmla="*/ 111979 h 528809"/>
              <a:gd name="connsiteX6" fmla="*/ 254695 w 254695"/>
              <a:gd name="connsiteY6" fmla="*/ 121185 h 528809"/>
              <a:gd name="connsiteX7" fmla="*/ 199610 w 254695"/>
              <a:gd name="connsiteY7" fmla="*/ 0 h 528809"/>
              <a:gd name="connsiteX0" fmla="*/ 12324 w 213727"/>
              <a:gd name="connsiteY0" fmla="*/ 528809 h 528809"/>
              <a:gd name="connsiteX1" fmla="*/ 1307 w 213727"/>
              <a:gd name="connsiteY1" fmla="*/ 473725 h 528809"/>
              <a:gd name="connsiteX2" fmla="*/ 45374 w 213727"/>
              <a:gd name="connsiteY2" fmla="*/ 418641 h 528809"/>
              <a:gd name="connsiteX3" fmla="*/ 90174 w 213727"/>
              <a:gd name="connsiteY3" fmla="*/ 285745 h 528809"/>
              <a:gd name="connsiteX4" fmla="*/ 148109 w 213727"/>
              <a:gd name="connsiteY4" fmla="*/ 189444 h 528809"/>
              <a:gd name="connsiteX5" fmla="*/ 175112 w 213727"/>
              <a:gd name="connsiteY5" fmla="*/ 111979 h 528809"/>
              <a:gd name="connsiteX6" fmla="*/ 213131 w 213727"/>
              <a:gd name="connsiteY6" fmla="*/ 34860 h 528809"/>
              <a:gd name="connsiteX7" fmla="*/ 199610 w 213727"/>
              <a:gd name="connsiteY7" fmla="*/ 0 h 528809"/>
              <a:gd name="connsiteX0" fmla="*/ 12324 w 213727"/>
              <a:gd name="connsiteY0" fmla="*/ 528809 h 528809"/>
              <a:gd name="connsiteX1" fmla="*/ 1307 w 213727"/>
              <a:gd name="connsiteY1" fmla="*/ 473725 h 528809"/>
              <a:gd name="connsiteX2" fmla="*/ 45374 w 213727"/>
              <a:gd name="connsiteY2" fmla="*/ 418641 h 528809"/>
              <a:gd name="connsiteX3" fmla="*/ 93371 w 213727"/>
              <a:gd name="connsiteY3" fmla="*/ 317717 h 528809"/>
              <a:gd name="connsiteX4" fmla="*/ 148109 w 213727"/>
              <a:gd name="connsiteY4" fmla="*/ 189444 h 528809"/>
              <a:gd name="connsiteX5" fmla="*/ 175112 w 213727"/>
              <a:gd name="connsiteY5" fmla="*/ 111979 h 528809"/>
              <a:gd name="connsiteX6" fmla="*/ 213131 w 213727"/>
              <a:gd name="connsiteY6" fmla="*/ 34860 h 528809"/>
              <a:gd name="connsiteX7" fmla="*/ 199610 w 213727"/>
              <a:gd name="connsiteY7" fmla="*/ 0 h 528809"/>
              <a:gd name="connsiteX0" fmla="*/ 12324 w 213727"/>
              <a:gd name="connsiteY0" fmla="*/ 528809 h 528809"/>
              <a:gd name="connsiteX1" fmla="*/ 1307 w 213727"/>
              <a:gd name="connsiteY1" fmla="*/ 473725 h 528809"/>
              <a:gd name="connsiteX2" fmla="*/ 45374 w 213727"/>
              <a:gd name="connsiteY2" fmla="*/ 418641 h 528809"/>
              <a:gd name="connsiteX3" fmla="*/ 93371 w 213727"/>
              <a:gd name="connsiteY3" fmla="*/ 317717 h 528809"/>
              <a:gd name="connsiteX4" fmla="*/ 109742 w 213727"/>
              <a:gd name="connsiteY4" fmla="*/ 237402 h 528809"/>
              <a:gd name="connsiteX5" fmla="*/ 175112 w 213727"/>
              <a:gd name="connsiteY5" fmla="*/ 111979 h 528809"/>
              <a:gd name="connsiteX6" fmla="*/ 213131 w 213727"/>
              <a:gd name="connsiteY6" fmla="*/ 34860 h 528809"/>
              <a:gd name="connsiteX7" fmla="*/ 199610 w 213727"/>
              <a:gd name="connsiteY7" fmla="*/ 0 h 528809"/>
              <a:gd name="connsiteX0" fmla="*/ 12324 w 213727"/>
              <a:gd name="connsiteY0" fmla="*/ 528809 h 528809"/>
              <a:gd name="connsiteX1" fmla="*/ 1307 w 213727"/>
              <a:gd name="connsiteY1" fmla="*/ 473725 h 528809"/>
              <a:gd name="connsiteX2" fmla="*/ 45374 w 213727"/>
              <a:gd name="connsiteY2" fmla="*/ 418641 h 528809"/>
              <a:gd name="connsiteX3" fmla="*/ 93371 w 213727"/>
              <a:gd name="connsiteY3" fmla="*/ 317717 h 528809"/>
              <a:gd name="connsiteX4" fmla="*/ 109742 w 213727"/>
              <a:gd name="connsiteY4" fmla="*/ 237402 h 528809"/>
              <a:gd name="connsiteX5" fmla="*/ 143140 w 213727"/>
              <a:gd name="connsiteY5" fmla="*/ 153543 h 528809"/>
              <a:gd name="connsiteX6" fmla="*/ 213131 w 213727"/>
              <a:gd name="connsiteY6" fmla="*/ 34860 h 528809"/>
              <a:gd name="connsiteX7" fmla="*/ 199610 w 213727"/>
              <a:gd name="connsiteY7" fmla="*/ 0 h 528809"/>
              <a:gd name="connsiteX0" fmla="*/ 12324 w 203332"/>
              <a:gd name="connsiteY0" fmla="*/ 528809 h 528809"/>
              <a:gd name="connsiteX1" fmla="*/ 1307 w 203332"/>
              <a:gd name="connsiteY1" fmla="*/ 473725 h 528809"/>
              <a:gd name="connsiteX2" fmla="*/ 45374 w 203332"/>
              <a:gd name="connsiteY2" fmla="*/ 418641 h 528809"/>
              <a:gd name="connsiteX3" fmla="*/ 93371 w 203332"/>
              <a:gd name="connsiteY3" fmla="*/ 317717 h 528809"/>
              <a:gd name="connsiteX4" fmla="*/ 109742 w 203332"/>
              <a:gd name="connsiteY4" fmla="*/ 237402 h 528809"/>
              <a:gd name="connsiteX5" fmla="*/ 143140 w 203332"/>
              <a:gd name="connsiteY5" fmla="*/ 153543 h 528809"/>
              <a:gd name="connsiteX6" fmla="*/ 161976 w 203332"/>
              <a:gd name="connsiteY6" fmla="*/ 127579 h 528809"/>
              <a:gd name="connsiteX7" fmla="*/ 199610 w 203332"/>
              <a:gd name="connsiteY7" fmla="*/ 0 h 5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32" h="528809">
                <a:moveTo>
                  <a:pt x="12324" y="528809"/>
                </a:moveTo>
                <a:cubicBezTo>
                  <a:pt x="8652" y="510448"/>
                  <a:pt x="-4074" y="491660"/>
                  <a:pt x="1307" y="473725"/>
                </a:cubicBezTo>
                <a:cubicBezTo>
                  <a:pt x="8064" y="451203"/>
                  <a:pt x="30030" y="444642"/>
                  <a:pt x="45374" y="418641"/>
                </a:cubicBezTo>
                <a:cubicBezTo>
                  <a:pt x="60718" y="392640"/>
                  <a:pt x="82643" y="347924"/>
                  <a:pt x="93371" y="317717"/>
                </a:cubicBezTo>
                <a:cubicBezTo>
                  <a:pt x="104099" y="287511"/>
                  <a:pt x="101447" y="264764"/>
                  <a:pt x="109742" y="237402"/>
                </a:cubicBezTo>
                <a:cubicBezTo>
                  <a:pt x="118037" y="210040"/>
                  <a:pt x="134434" y="171847"/>
                  <a:pt x="143140" y="153543"/>
                </a:cubicBezTo>
                <a:cubicBezTo>
                  <a:pt x="151846" y="135239"/>
                  <a:pt x="161976" y="154314"/>
                  <a:pt x="161976" y="127579"/>
                </a:cubicBezTo>
                <a:cubicBezTo>
                  <a:pt x="161976" y="89172"/>
                  <a:pt x="218053" y="30738"/>
                  <a:pt x="199610" y="0"/>
                </a:cubicBezTo>
              </a:path>
            </a:pathLst>
          </a:custGeom>
          <a:noFill/>
          <a:ln w="22225">
            <a:solidFill>
              <a:srgbClr val="0F3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73" name="Conector recto 259">
            <a:extLst>
              <a:ext uri="{FF2B5EF4-FFF2-40B4-BE49-F238E27FC236}">
                <a16:creationId xmlns:a16="http://schemas.microsoft.com/office/drawing/2014/main" id="{0C6848F1-4782-4C37-99E4-0ED73578D6CC}"/>
              </a:ext>
            </a:extLst>
          </p:cNvPr>
          <p:cNvCxnSpPr>
            <a:cxnSpLocks/>
            <a:stCxn id="272" idx="1"/>
          </p:cNvCxnSpPr>
          <p:nvPr/>
        </p:nvCxnSpPr>
        <p:spPr>
          <a:xfrm rot="10800000" flipH="1">
            <a:off x="6099429" y="4125172"/>
            <a:ext cx="58077" cy="733282"/>
          </a:xfrm>
          <a:prstGeom prst="bentConnector4">
            <a:avLst>
              <a:gd name="adj1" fmla="val -393595"/>
              <a:gd name="adj2" fmla="val 75094"/>
            </a:avLst>
          </a:prstGeom>
          <a:ln w="190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cto 259">
            <a:extLst>
              <a:ext uri="{FF2B5EF4-FFF2-40B4-BE49-F238E27FC236}">
                <a16:creationId xmlns:a16="http://schemas.microsoft.com/office/drawing/2014/main" id="{89FDB152-8483-43B9-9871-EA6FB5793826}"/>
              </a:ext>
            </a:extLst>
          </p:cNvPr>
          <p:cNvCxnSpPr>
            <a:cxnSpLocks/>
            <a:stCxn id="240" idx="3"/>
          </p:cNvCxnSpPr>
          <p:nvPr/>
        </p:nvCxnSpPr>
        <p:spPr>
          <a:xfrm flipV="1">
            <a:off x="5149802" y="3916671"/>
            <a:ext cx="323817" cy="989473"/>
          </a:xfrm>
          <a:prstGeom prst="bentConnector2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ector recto 259">
            <a:extLst>
              <a:ext uri="{FF2B5EF4-FFF2-40B4-BE49-F238E27FC236}">
                <a16:creationId xmlns:a16="http://schemas.microsoft.com/office/drawing/2014/main" id="{249A976F-EEF0-4B89-BC18-010B4BF43597}"/>
              </a:ext>
            </a:extLst>
          </p:cNvPr>
          <p:cNvCxnSpPr>
            <a:cxnSpLocks/>
            <a:stCxn id="266" idx="1"/>
          </p:cNvCxnSpPr>
          <p:nvPr/>
        </p:nvCxnSpPr>
        <p:spPr>
          <a:xfrm rot="10800000">
            <a:off x="7084822" y="4249093"/>
            <a:ext cx="147602" cy="1618918"/>
          </a:xfrm>
          <a:prstGeom prst="bentConnector2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D1EDF128-784C-42D4-B0BB-995AEF99B0FB}"/>
              </a:ext>
            </a:extLst>
          </p:cNvPr>
          <p:cNvGrpSpPr/>
          <p:nvPr/>
        </p:nvGrpSpPr>
        <p:grpSpPr>
          <a:xfrm>
            <a:off x="1920687" y="2318244"/>
            <a:ext cx="1065608" cy="775960"/>
            <a:chOff x="396473" y="2463037"/>
            <a:chExt cx="892603" cy="776000"/>
          </a:xfrm>
        </p:grpSpPr>
        <p:sp>
          <p:nvSpPr>
            <p:cNvPr id="192" name="Rectángulo: esquinas redondeadas 191">
              <a:extLst>
                <a:ext uri="{FF2B5EF4-FFF2-40B4-BE49-F238E27FC236}">
                  <a16:creationId xmlns:a16="http://schemas.microsoft.com/office/drawing/2014/main" id="{558F4329-4FAD-47F4-9CAA-963DB82CD5B2}"/>
                </a:ext>
              </a:extLst>
            </p:cNvPr>
            <p:cNvSpPr/>
            <p:nvPr/>
          </p:nvSpPr>
          <p:spPr>
            <a:xfrm>
              <a:off x="396473" y="2470918"/>
              <a:ext cx="892603" cy="7360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8"/>
              <a:endParaRPr lang="es-CL" sz="10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Gráfico 5" descr="Usuario con relleno sólido">
              <a:extLst>
                <a:ext uri="{FF2B5EF4-FFF2-40B4-BE49-F238E27FC236}">
                  <a16:creationId xmlns:a16="http://schemas.microsoft.com/office/drawing/2014/main" id="{4B929321-AEB3-4796-93DE-C6C4D79B1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8098" y="2624463"/>
              <a:ext cx="200041" cy="200041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3A39AB1-AE2D-4627-81ED-DF817FE5CD16}"/>
                </a:ext>
              </a:extLst>
            </p:cNvPr>
            <p:cNvGrpSpPr/>
            <p:nvPr/>
          </p:nvGrpSpPr>
          <p:grpSpPr>
            <a:xfrm rot="10800000">
              <a:off x="463371" y="3033790"/>
              <a:ext cx="116399" cy="116431"/>
              <a:chOff x="3938363" y="2892690"/>
              <a:chExt cx="249228" cy="249297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F92B955A-3CCE-4E43-B2DB-D328E2284A91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DC1A3CC7-DE46-4BED-95B1-92E16C18BA71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33083D79-2725-47F6-BDE1-32906E34D6A8}"/>
                </a:ext>
              </a:extLst>
            </p:cNvPr>
            <p:cNvSpPr txBox="1"/>
            <p:nvPr/>
          </p:nvSpPr>
          <p:spPr>
            <a:xfrm>
              <a:off x="399197" y="2463037"/>
              <a:ext cx="889879" cy="40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Arica y Parinacota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276" name="CuadroTexto 275">
              <a:extLst>
                <a:ext uri="{FF2B5EF4-FFF2-40B4-BE49-F238E27FC236}">
                  <a16:creationId xmlns:a16="http://schemas.microsoft.com/office/drawing/2014/main" id="{15AAFD74-CEA2-4509-A400-34D7AEB9A650}"/>
                </a:ext>
              </a:extLst>
            </p:cNvPr>
            <p:cNvSpPr txBox="1"/>
            <p:nvPr/>
          </p:nvSpPr>
          <p:spPr>
            <a:xfrm>
              <a:off x="610484" y="2633542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1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277" name="CuadroTexto 276">
              <a:extLst>
                <a:ext uri="{FF2B5EF4-FFF2-40B4-BE49-F238E27FC236}">
                  <a16:creationId xmlns:a16="http://schemas.microsoft.com/office/drawing/2014/main" id="{C6514432-AD63-4824-A891-EC5BA748F67A}"/>
                </a:ext>
              </a:extLst>
            </p:cNvPr>
            <p:cNvSpPr txBox="1"/>
            <p:nvPr/>
          </p:nvSpPr>
          <p:spPr>
            <a:xfrm>
              <a:off x="610484" y="2806399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278" name="CuadroTexto 277">
              <a:extLst>
                <a:ext uri="{FF2B5EF4-FFF2-40B4-BE49-F238E27FC236}">
                  <a16:creationId xmlns:a16="http://schemas.microsoft.com/office/drawing/2014/main" id="{A4A4F01C-FCCB-4BAD-B8DA-FDF396068D51}"/>
                </a:ext>
              </a:extLst>
            </p:cNvPr>
            <p:cNvSpPr txBox="1"/>
            <p:nvPr/>
          </p:nvSpPr>
          <p:spPr>
            <a:xfrm>
              <a:off x="610484" y="2992803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1%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9959234B-84D5-46F7-B7B8-DE162F75EA14}"/>
              </a:ext>
            </a:extLst>
          </p:cNvPr>
          <p:cNvGrpSpPr/>
          <p:nvPr/>
        </p:nvGrpSpPr>
        <p:grpSpPr>
          <a:xfrm>
            <a:off x="3163004" y="2059822"/>
            <a:ext cx="889834" cy="769236"/>
            <a:chOff x="551597" y="2124603"/>
            <a:chExt cx="889879" cy="769276"/>
          </a:xfrm>
        </p:grpSpPr>
        <p:pic>
          <p:nvPicPr>
            <p:cNvPr id="279" name="Gráfico 278" descr="Usuario con relleno sólido">
              <a:extLst>
                <a:ext uri="{FF2B5EF4-FFF2-40B4-BE49-F238E27FC236}">
                  <a16:creationId xmlns:a16="http://schemas.microsoft.com/office/drawing/2014/main" id="{45510456-832F-4F0C-8AAC-D886A59BA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281" name="Grupo 280">
              <a:extLst>
                <a:ext uri="{FF2B5EF4-FFF2-40B4-BE49-F238E27FC236}">
                  <a16:creationId xmlns:a16="http://schemas.microsoft.com/office/drawing/2014/main" id="{2C00C3B7-D52F-4A34-B84A-87D825EC62F4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282" name="Elipse 281">
                <a:extLst>
                  <a:ext uri="{FF2B5EF4-FFF2-40B4-BE49-F238E27FC236}">
                    <a16:creationId xmlns:a16="http://schemas.microsoft.com/office/drawing/2014/main" id="{6FC2408E-F869-4779-81DF-A121A081E4ED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Elipse 182">
                <a:extLst>
                  <a:ext uri="{FF2B5EF4-FFF2-40B4-BE49-F238E27FC236}">
                    <a16:creationId xmlns:a16="http://schemas.microsoft.com/office/drawing/2014/main" id="{587EB89C-EC28-475B-958F-7DB96EB74820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84" name="CuadroTexto 283">
              <a:extLst>
                <a:ext uri="{FF2B5EF4-FFF2-40B4-BE49-F238E27FC236}">
                  <a16:creationId xmlns:a16="http://schemas.microsoft.com/office/drawing/2014/main" id="{7220D6BD-5F48-4706-A437-EAA6A809A3DC}"/>
                </a:ext>
              </a:extLst>
            </p:cNvPr>
            <p:cNvSpPr txBox="1"/>
            <p:nvPr/>
          </p:nvSpPr>
          <p:spPr>
            <a:xfrm>
              <a:off x="551597" y="2124603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Antofagasta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285" name="CuadroTexto 284">
              <a:extLst>
                <a:ext uri="{FF2B5EF4-FFF2-40B4-BE49-F238E27FC236}">
                  <a16:creationId xmlns:a16="http://schemas.microsoft.com/office/drawing/2014/main" id="{7D821A34-5E9E-46C7-9D74-CD435B45666B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2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286" name="CuadroTexto 285">
              <a:extLst>
                <a:ext uri="{FF2B5EF4-FFF2-40B4-BE49-F238E27FC236}">
                  <a16:creationId xmlns:a16="http://schemas.microsoft.com/office/drawing/2014/main" id="{E6F333E2-FA28-4753-90A3-D00FA47AF438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287" name="CuadroTexto 286">
              <a:extLst>
                <a:ext uri="{FF2B5EF4-FFF2-40B4-BE49-F238E27FC236}">
                  <a16:creationId xmlns:a16="http://schemas.microsoft.com/office/drawing/2014/main" id="{7601D28B-7165-4E97-A023-A0AF5D4A3F96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2%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55CD0014-D42B-45B5-8E5B-94D13C11403C}"/>
              </a:ext>
            </a:extLst>
          </p:cNvPr>
          <p:cNvGrpSpPr/>
          <p:nvPr/>
        </p:nvGrpSpPr>
        <p:grpSpPr>
          <a:xfrm>
            <a:off x="4429019" y="1867289"/>
            <a:ext cx="889834" cy="775960"/>
            <a:chOff x="551597" y="2117879"/>
            <a:chExt cx="889879" cy="776000"/>
          </a:xfrm>
        </p:grpSpPr>
        <p:pic>
          <p:nvPicPr>
            <p:cNvPr id="288" name="Gráfico 287" descr="Usuario con relleno sólido">
              <a:extLst>
                <a:ext uri="{FF2B5EF4-FFF2-40B4-BE49-F238E27FC236}">
                  <a16:creationId xmlns:a16="http://schemas.microsoft.com/office/drawing/2014/main" id="{F5DC642C-12D5-496E-8EBC-09DD6F664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290" name="Grupo 289">
              <a:extLst>
                <a:ext uri="{FF2B5EF4-FFF2-40B4-BE49-F238E27FC236}">
                  <a16:creationId xmlns:a16="http://schemas.microsoft.com/office/drawing/2014/main" id="{E77FE615-7855-47E1-B37D-22F0E83AED0D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291" name="Elipse 290">
                <a:extLst>
                  <a:ext uri="{FF2B5EF4-FFF2-40B4-BE49-F238E27FC236}">
                    <a16:creationId xmlns:a16="http://schemas.microsoft.com/office/drawing/2014/main" id="{23C1E9C7-6CD3-44AF-B492-9AB9F199E6FC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Elipse 182">
                <a:extLst>
                  <a:ext uri="{FF2B5EF4-FFF2-40B4-BE49-F238E27FC236}">
                    <a16:creationId xmlns:a16="http://schemas.microsoft.com/office/drawing/2014/main" id="{9957B431-3828-412C-BA7C-2F3F0350D0FE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3" name="CuadroTexto 292">
              <a:extLst>
                <a:ext uri="{FF2B5EF4-FFF2-40B4-BE49-F238E27FC236}">
                  <a16:creationId xmlns:a16="http://schemas.microsoft.com/office/drawing/2014/main" id="{BFD5722A-DC1F-4474-B0F2-0AB4C99FE38D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Coquimbo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294" name="CuadroTexto 293">
              <a:extLst>
                <a:ext uri="{FF2B5EF4-FFF2-40B4-BE49-F238E27FC236}">
                  <a16:creationId xmlns:a16="http://schemas.microsoft.com/office/drawing/2014/main" id="{CFD85914-2004-43DE-9CF8-F5F62AA6BC3A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6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295" name="CuadroTexto 294">
              <a:extLst>
                <a:ext uri="{FF2B5EF4-FFF2-40B4-BE49-F238E27FC236}">
                  <a16:creationId xmlns:a16="http://schemas.microsoft.com/office/drawing/2014/main" id="{84D2E149-A165-4C34-8BDA-0DEC18183DD2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296" name="CuadroTexto 295">
              <a:extLst>
                <a:ext uri="{FF2B5EF4-FFF2-40B4-BE49-F238E27FC236}">
                  <a16:creationId xmlns:a16="http://schemas.microsoft.com/office/drawing/2014/main" id="{1A964C9A-AD2C-4FE7-A661-51C044CD1565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6,1%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297" name="Grupo 296">
            <a:extLst>
              <a:ext uri="{FF2B5EF4-FFF2-40B4-BE49-F238E27FC236}">
                <a16:creationId xmlns:a16="http://schemas.microsoft.com/office/drawing/2014/main" id="{47A2A453-3D43-4841-BAFC-F8D5374BE5C3}"/>
              </a:ext>
            </a:extLst>
          </p:cNvPr>
          <p:cNvGrpSpPr/>
          <p:nvPr/>
        </p:nvGrpSpPr>
        <p:grpSpPr>
          <a:xfrm>
            <a:off x="1947912" y="4477195"/>
            <a:ext cx="889834" cy="782683"/>
            <a:chOff x="551597" y="2111155"/>
            <a:chExt cx="889879" cy="782724"/>
          </a:xfrm>
        </p:grpSpPr>
        <p:pic>
          <p:nvPicPr>
            <p:cNvPr id="298" name="Gráfico 297" descr="Usuario con relleno sólido">
              <a:extLst>
                <a:ext uri="{FF2B5EF4-FFF2-40B4-BE49-F238E27FC236}">
                  <a16:creationId xmlns:a16="http://schemas.microsoft.com/office/drawing/2014/main" id="{54FEDE41-831D-4B9E-9D65-464B72ADD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00" name="Grupo 299">
              <a:extLst>
                <a:ext uri="{FF2B5EF4-FFF2-40B4-BE49-F238E27FC236}">
                  <a16:creationId xmlns:a16="http://schemas.microsoft.com/office/drawing/2014/main" id="{33D1ECAD-7427-47CE-B51E-56D78CFB83A1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05" name="Elipse 304">
                <a:extLst>
                  <a:ext uri="{FF2B5EF4-FFF2-40B4-BE49-F238E27FC236}">
                    <a16:creationId xmlns:a16="http://schemas.microsoft.com/office/drawing/2014/main" id="{955CBE32-6980-4E49-AE21-7A27A9317473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Elipse 182">
                <a:extLst>
                  <a:ext uri="{FF2B5EF4-FFF2-40B4-BE49-F238E27FC236}">
                    <a16:creationId xmlns:a16="http://schemas.microsoft.com/office/drawing/2014/main" id="{6123162D-D2E2-4034-8915-A4CA7BAB8C1F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1" name="CuadroTexto 300">
              <a:extLst>
                <a:ext uri="{FF2B5EF4-FFF2-40B4-BE49-F238E27FC236}">
                  <a16:creationId xmlns:a16="http://schemas.microsoft.com/office/drawing/2014/main" id="{F0C5D58C-2D35-4918-B1D6-8456245421DF}"/>
                </a:ext>
              </a:extLst>
            </p:cNvPr>
            <p:cNvSpPr txBox="1"/>
            <p:nvPr/>
          </p:nvSpPr>
          <p:spPr>
            <a:xfrm>
              <a:off x="551597" y="2111155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Tarapacá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02" name="CuadroTexto 301">
              <a:extLst>
                <a:ext uri="{FF2B5EF4-FFF2-40B4-BE49-F238E27FC236}">
                  <a16:creationId xmlns:a16="http://schemas.microsoft.com/office/drawing/2014/main" id="{51F6D4A7-15EC-482E-8363-AF80D6C71042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2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03" name="CuadroTexto 302">
              <a:extLst>
                <a:ext uri="{FF2B5EF4-FFF2-40B4-BE49-F238E27FC236}">
                  <a16:creationId xmlns:a16="http://schemas.microsoft.com/office/drawing/2014/main" id="{89200F86-459B-4C9F-AF27-B7091CC5DE6A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04" name="CuadroTexto 303">
              <a:extLst>
                <a:ext uri="{FF2B5EF4-FFF2-40B4-BE49-F238E27FC236}">
                  <a16:creationId xmlns:a16="http://schemas.microsoft.com/office/drawing/2014/main" id="{FFC2CB0A-1378-499A-8F93-B5D6079592FB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2%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07" name="Grupo 306">
            <a:extLst>
              <a:ext uri="{FF2B5EF4-FFF2-40B4-BE49-F238E27FC236}">
                <a16:creationId xmlns:a16="http://schemas.microsoft.com/office/drawing/2014/main" id="{C918353F-2F22-441F-B548-F8719CE8782F}"/>
              </a:ext>
            </a:extLst>
          </p:cNvPr>
          <p:cNvGrpSpPr/>
          <p:nvPr/>
        </p:nvGrpSpPr>
        <p:grpSpPr>
          <a:xfrm>
            <a:off x="3318214" y="5483653"/>
            <a:ext cx="889834" cy="775960"/>
            <a:chOff x="551597" y="2117879"/>
            <a:chExt cx="889879" cy="776000"/>
          </a:xfrm>
        </p:grpSpPr>
        <p:pic>
          <p:nvPicPr>
            <p:cNvPr id="308" name="Gráfico 307" descr="Usuario con relleno sólido">
              <a:extLst>
                <a:ext uri="{FF2B5EF4-FFF2-40B4-BE49-F238E27FC236}">
                  <a16:creationId xmlns:a16="http://schemas.microsoft.com/office/drawing/2014/main" id="{4375FA0F-0353-4104-BA7F-63DBEA93A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10" name="Grupo 309">
              <a:extLst>
                <a:ext uri="{FF2B5EF4-FFF2-40B4-BE49-F238E27FC236}">
                  <a16:creationId xmlns:a16="http://schemas.microsoft.com/office/drawing/2014/main" id="{B25F05A8-ABAE-4617-8069-4AE3BC98104D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15" name="Elipse 314">
                <a:extLst>
                  <a:ext uri="{FF2B5EF4-FFF2-40B4-BE49-F238E27FC236}">
                    <a16:creationId xmlns:a16="http://schemas.microsoft.com/office/drawing/2014/main" id="{7A40BE8C-7A17-42A8-A7EB-18F5DFC0F7F6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Elipse 182">
                <a:extLst>
                  <a:ext uri="{FF2B5EF4-FFF2-40B4-BE49-F238E27FC236}">
                    <a16:creationId xmlns:a16="http://schemas.microsoft.com/office/drawing/2014/main" id="{E505C58F-ED24-47BA-8BE9-1DB4B743E578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11" name="CuadroTexto 310">
              <a:extLst>
                <a:ext uri="{FF2B5EF4-FFF2-40B4-BE49-F238E27FC236}">
                  <a16:creationId xmlns:a16="http://schemas.microsoft.com/office/drawing/2014/main" id="{60160E83-D7C2-499E-A569-0005B3F381E8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Atacama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12" name="CuadroTexto 311">
              <a:extLst>
                <a:ext uri="{FF2B5EF4-FFF2-40B4-BE49-F238E27FC236}">
                  <a16:creationId xmlns:a16="http://schemas.microsoft.com/office/drawing/2014/main" id="{50549F9F-AFB2-45E2-A385-86E515465C11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3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13" name="CuadroTexto 312">
              <a:extLst>
                <a:ext uri="{FF2B5EF4-FFF2-40B4-BE49-F238E27FC236}">
                  <a16:creationId xmlns:a16="http://schemas.microsoft.com/office/drawing/2014/main" id="{EB948745-318A-4E16-809A-29F946A5F6DA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14" name="CuadroTexto 313">
              <a:extLst>
                <a:ext uri="{FF2B5EF4-FFF2-40B4-BE49-F238E27FC236}">
                  <a16:creationId xmlns:a16="http://schemas.microsoft.com/office/drawing/2014/main" id="{E3A31235-A30C-496F-8CEC-8DD5D3CA10D5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3%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17" name="Grupo 316">
            <a:extLst>
              <a:ext uri="{FF2B5EF4-FFF2-40B4-BE49-F238E27FC236}">
                <a16:creationId xmlns:a16="http://schemas.microsoft.com/office/drawing/2014/main" id="{E2A63919-2A04-48B8-B143-509CB037F660}"/>
              </a:ext>
            </a:extLst>
          </p:cNvPr>
          <p:cNvGrpSpPr/>
          <p:nvPr/>
        </p:nvGrpSpPr>
        <p:grpSpPr>
          <a:xfrm>
            <a:off x="4843326" y="2852402"/>
            <a:ext cx="946861" cy="775961"/>
            <a:chOff x="551597" y="2117879"/>
            <a:chExt cx="946909" cy="775999"/>
          </a:xfrm>
        </p:grpSpPr>
        <p:pic>
          <p:nvPicPr>
            <p:cNvPr id="318" name="Gráfico 317" descr="Usuario con relleno sólido">
              <a:extLst>
                <a:ext uri="{FF2B5EF4-FFF2-40B4-BE49-F238E27FC236}">
                  <a16:creationId xmlns:a16="http://schemas.microsoft.com/office/drawing/2014/main" id="{9F701FC4-F8E5-41B7-8E55-CB7998110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20" name="Grupo 319">
              <a:extLst>
                <a:ext uri="{FF2B5EF4-FFF2-40B4-BE49-F238E27FC236}">
                  <a16:creationId xmlns:a16="http://schemas.microsoft.com/office/drawing/2014/main" id="{547F0E3D-8846-4A03-AD61-309E2FEFDBA7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25" name="Elipse 324">
                <a:extLst>
                  <a:ext uri="{FF2B5EF4-FFF2-40B4-BE49-F238E27FC236}">
                    <a16:creationId xmlns:a16="http://schemas.microsoft.com/office/drawing/2014/main" id="{AFE45D5D-9BF2-4443-A6DF-0236524D26F0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Elipse 182">
                <a:extLst>
                  <a:ext uri="{FF2B5EF4-FFF2-40B4-BE49-F238E27FC236}">
                    <a16:creationId xmlns:a16="http://schemas.microsoft.com/office/drawing/2014/main" id="{7D3E8894-8118-44A3-81DF-D07DAB794735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21" name="CuadroTexto 320">
              <a:extLst>
                <a:ext uri="{FF2B5EF4-FFF2-40B4-BE49-F238E27FC236}">
                  <a16:creationId xmlns:a16="http://schemas.microsoft.com/office/drawing/2014/main" id="{5EB6469F-335B-43FA-A6A6-8E11AB1C2C42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Valparaíso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22" name="CuadroTexto 321">
              <a:extLst>
                <a:ext uri="{FF2B5EF4-FFF2-40B4-BE49-F238E27FC236}">
                  <a16:creationId xmlns:a16="http://schemas.microsoft.com/office/drawing/2014/main" id="{C7EC8928-7B7A-49D6-A15A-428717A58D3A}"/>
                </a:ext>
              </a:extLst>
            </p:cNvPr>
            <p:cNvSpPr txBox="1"/>
            <p:nvPr/>
          </p:nvSpPr>
          <p:spPr>
            <a:xfrm>
              <a:off x="762884" y="2288384"/>
              <a:ext cx="735622" cy="24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24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23" name="CuadroTexto 322">
              <a:extLst>
                <a:ext uri="{FF2B5EF4-FFF2-40B4-BE49-F238E27FC236}">
                  <a16:creationId xmlns:a16="http://schemas.microsoft.com/office/drawing/2014/main" id="{BABA86AD-513B-4819-AC8E-843BF214C9E7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24" name="CuadroTexto 323">
              <a:extLst>
                <a:ext uri="{FF2B5EF4-FFF2-40B4-BE49-F238E27FC236}">
                  <a16:creationId xmlns:a16="http://schemas.microsoft.com/office/drawing/2014/main" id="{5374DBC9-9493-4525-9E5E-F3F1CD9FCDCB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24,5%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27" name="Grupo 326">
            <a:extLst>
              <a:ext uri="{FF2B5EF4-FFF2-40B4-BE49-F238E27FC236}">
                <a16:creationId xmlns:a16="http://schemas.microsoft.com/office/drawing/2014/main" id="{017BE3A7-B03A-41A3-8302-207DE26966FB}"/>
              </a:ext>
            </a:extLst>
          </p:cNvPr>
          <p:cNvGrpSpPr/>
          <p:nvPr/>
        </p:nvGrpSpPr>
        <p:grpSpPr>
          <a:xfrm>
            <a:off x="4097931" y="4529399"/>
            <a:ext cx="1327114" cy="833908"/>
            <a:chOff x="384720" y="2117879"/>
            <a:chExt cx="1113418" cy="809977"/>
          </a:xfrm>
        </p:grpSpPr>
        <p:pic>
          <p:nvPicPr>
            <p:cNvPr id="328" name="Gráfico 327" descr="Usuario con relleno sólido">
              <a:extLst>
                <a:ext uri="{FF2B5EF4-FFF2-40B4-BE49-F238E27FC236}">
                  <a16:creationId xmlns:a16="http://schemas.microsoft.com/office/drawing/2014/main" id="{F8FCE953-DA42-4CD6-99A8-302A603B2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30" name="Grupo 329">
              <a:extLst>
                <a:ext uri="{FF2B5EF4-FFF2-40B4-BE49-F238E27FC236}">
                  <a16:creationId xmlns:a16="http://schemas.microsoft.com/office/drawing/2014/main" id="{41C2ECB4-3C11-49BC-8655-0AD3147014F4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35" name="Elipse 334">
                <a:extLst>
                  <a:ext uri="{FF2B5EF4-FFF2-40B4-BE49-F238E27FC236}">
                    <a16:creationId xmlns:a16="http://schemas.microsoft.com/office/drawing/2014/main" id="{48CCF847-1909-425B-A823-458D591358E2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Elipse 182">
                <a:extLst>
                  <a:ext uri="{FF2B5EF4-FFF2-40B4-BE49-F238E27FC236}">
                    <a16:creationId xmlns:a16="http://schemas.microsoft.com/office/drawing/2014/main" id="{364391A6-5049-407A-B024-7EE2B14D4017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1" name="CuadroTexto 330">
              <a:extLst>
                <a:ext uri="{FF2B5EF4-FFF2-40B4-BE49-F238E27FC236}">
                  <a16:creationId xmlns:a16="http://schemas.microsoft.com/office/drawing/2014/main" id="{8B5B51C5-37F6-4C27-BA52-6AE3DB8C5D40}"/>
                </a:ext>
              </a:extLst>
            </p:cNvPr>
            <p:cNvSpPr txBox="1"/>
            <p:nvPr/>
          </p:nvSpPr>
          <p:spPr>
            <a:xfrm>
              <a:off x="384720" y="2117879"/>
              <a:ext cx="1056757" cy="285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Metropolitana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32" name="CuadroTexto 331">
              <a:extLst>
                <a:ext uri="{FF2B5EF4-FFF2-40B4-BE49-F238E27FC236}">
                  <a16:creationId xmlns:a16="http://schemas.microsoft.com/office/drawing/2014/main" id="{1A91BD92-4E99-4D87-9435-C59023C541A8}"/>
                </a:ext>
              </a:extLst>
            </p:cNvPr>
            <p:cNvSpPr txBox="1"/>
            <p:nvPr/>
          </p:nvSpPr>
          <p:spPr>
            <a:xfrm>
              <a:off x="762884" y="2288385"/>
              <a:ext cx="735254" cy="28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35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33" name="CuadroTexto 332">
              <a:extLst>
                <a:ext uri="{FF2B5EF4-FFF2-40B4-BE49-F238E27FC236}">
                  <a16:creationId xmlns:a16="http://schemas.microsoft.com/office/drawing/2014/main" id="{6B9E80A1-B532-4D40-8041-4C6B2E9A2A59}"/>
                </a:ext>
              </a:extLst>
            </p:cNvPr>
            <p:cNvSpPr txBox="1"/>
            <p:nvPr/>
          </p:nvSpPr>
          <p:spPr>
            <a:xfrm>
              <a:off x="692250" y="2514337"/>
              <a:ext cx="696290" cy="28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34" name="CuadroTexto 333">
              <a:extLst>
                <a:ext uri="{FF2B5EF4-FFF2-40B4-BE49-F238E27FC236}">
                  <a16:creationId xmlns:a16="http://schemas.microsoft.com/office/drawing/2014/main" id="{55F23BB1-C5F4-41FF-98E4-E7D1888D9918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8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36,1%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37" name="Grupo 336">
            <a:extLst>
              <a:ext uri="{FF2B5EF4-FFF2-40B4-BE49-F238E27FC236}">
                <a16:creationId xmlns:a16="http://schemas.microsoft.com/office/drawing/2014/main" id="{ECC4563F-7608-4A58-8584-2A9F616C6BE9}"/>
              </a:ext>
            </a:extLst>
          </p:cNvPr>
          <p:cNvGrpSpPr/>
          <p:nvPr/>
        </p:nvGrpSpPr>
        <p:grpSpPr>
          <a:xfrm>
            <a:off x="5244482" y="5492706"/>
            <a:ext cx="889834" cy="775960"/>
            <a:chOff x="551597" y="2117879"/>
            <a:chExt cx="889879" cy="776000"/>
          </a:xfrm>
        </p:grpSpPr>
        <p:pic>
          <p:nvPicPr>
            <p:cNvPr id="338" name="Gráfico 337" descr="Usuario con relleno sólido">
              <a:extLst>
                <a:ext uri="{FF2B5EF4-FFF2-40B4-BE49-F238E27FC236}">
                  <a16:creationId xmlns:a16="http://schemas.microsoft.com/office/drawing/2014/main" id="{4EF58E46-6830-48E7-9BB1-725CFA4A0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40" name="Grupo 339">
              <a:extLst>
                <a:ext uri="{FF2B5EF4-FFF2-40B4-BE49-F238E27FC236}">
                  <a16:creationId xmlns:a16="http://schemas.microsoft.com/office/drawing/2014/main" id="{C7C87539-6D0E-443C-B732-C6654A5DCA5E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45" name="Elipse 344">
                <a:extLst>
                  <a:ext uri="{FF2B5EF4-FFF2-40B4-BE49-F238E27FC236}">
                    <a16:creationId xmlns:a16="http://schemas.microsoft.com/office/drawing/2014/main" id="{6A58E6B2-7884-4862-BDD6-478E43E48AC7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Elipse 182">
                <a:extLst>
                  <a:ext uri="{FF2B5EF4-FFF2-40B4-BE49-F238E27FC236}">
                    <a16:creationId xmlns:a16="http://schemas.microsoft.com/office/drawing/2014/main" id="{00A2C157-B1C6-4395-B452-2B7EA978549E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41" name="CuadroTexto 340">
              <a:extLst>
                <a:ext uri="{FF2B5EF4-FFF2-40B4-BE49-F238E27FC236}">
                  <a16:creationId xmlns:a16="http://schemas.microsoft.com/office/drawing/2014/main" id="{9029F006-C7D2-470E-BE20-53339718887B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O’Higgins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42" name="CuadroTexto 341">
              <a:extLst>
                <a:ext uri="{FF2B5EF4-FFF2-40B4-BE49-F238E27FC236}">
                  <a16:creationId xmlns:a16="http://schemas.microsoft.com/office/drawing/2014/main" id="{C2F8AD9D-17C4-4F47-8DE9-0B0AB7438623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9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43" name="CuadroTexto 342">
              <a:extLst>
                <a:ext uri="{FF2B5EF4-FFF2-40B4-BE49-F238E27FC236}">
                  <a16:creationId xmlns:a16="http://schemas.microsoft.com/office/drawing/2014/main" id="{DE27D19D-8189-469C-A9B0-450258518173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44" name="CuadroTexto 343">
              <a:extLst>
                <a:ext uri="{FF2B5EF4-FFF2-40B4-BE49-F238E27FC236}">
                  <a16:creationId xmlns:a16="http://schemas.microsoft.com/office/drawing/2014/main" id="{6373DF47-F407-4F1E-8072-24CC52D65312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9,2%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47" name="Grupo 346">
            <a:extLst>
              <a:ext uri="{FF2B5EF4-FFF2-40B4-BE49-F238E27FC236}">
                <a16:creationId xmlns:a16="http://schemas.microsoft.com/office/drawing/2014/main" id="{769CDADA-5ABC-48D2-9E0C-BEA6073DDA29}"/>
              </a:ext>
            </a:extLst>
          </p:cNvPr>
          <p:cNvGrpSpPr/>
          <p:nvPr/>
        </p:nvGrpSpPr>
        <p:grpSpPr>
          <a:xfrm>
            <a:off x="5676344" y="1743350"/>
            <a:ext cx="965828" cy="775960"/>
            <a:chOff x="551597" y="2117879"/>
            <a:chExt cx="965877" cy="776000"/>
          </a:xfrm>
        </p:grpSpPr>
        <p:pic>
          <p:nvPicPr>
            <p:cNvPr id="348" name="Gráfico 347" descr="Usuario con relleno sólido">
              <a:extLst>
                <a:ext uri="{FF2B5EF4-FFF2-40B4-BE49-F238E27FC236}">
                  <a16:creationId xmlns:a16="http://schemas.microsoft.com/office/drawing/2014/main" id="{89295584-0946-44B0-AB22-99F1023F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50" name="Grupo 349">
              <a:extLst>
                <a:ext uri="{FF2B5EF4-FFF2-40B4-BE49-F238E27FC236}">
                  <a16:creationId xmlns:a16="http://schemas.microsoft.com/office/drawing/2014/main" id="{6F2E84BC-C920-4079-9417-FB41B60709AB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55" name="Elipse 354">
                <a:extLst>
                  <a:ext uri="{FF2B5EF4-FFF2-40B4-BE49-F238E27FC236}">
                    <a16:creationId xmlns:a16="http://schemas.microsoft.com/office/drawing/2014/main" id="{5A2B8CFE-109E-4409-AB5F-41827E23D703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Elipse 182">
                <a:extLst>
                  <a:ext uri="{FF2B5EF4-FFF2-40B4-BE49-F238E27FC236}">
                    <a16:creationId xmlns:a16="http://schemas.microsoft.com/office/drawing/2014/main" id="{86221678-A84A-45AB-BB4F-3713C5C29DC9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51" name="CuadroTexto 350">
              <a:extLst>
                <a:ext uri="{FF2B5EF4-FFF2-40B4-BE49-F238E27FC236}">
                  <a16:creationId xmlns:a16="http://schemas.microsoft.com/office/drawing/2014/main" id="{EBE57C03-0FF5-41A6-9DA6-E103D7956964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Maule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52" name="CuadroTexto 351">
              <a:extLst>
                <a:ext uri="{FF2B5EF4-FFF2-40B4-BE49-F238E27FC236}">
                  <a16:creationId xmlns:a16="http://schemas.microsoft.com/office/drawing/2014/main" id="{FBF9E525-D30A-42A7-9FC5-6D4A32D9FE04}"/>
                </a:ext>
              </a:extLst>
            </p:cNvPr>
            <p:cNvSpPr txBox="1"/>
            <p:nvPr/>
          </p:nvSpPr>
          <p:spPr>
            <a:xfrm>
              <a:off x="762883" y="2288384"/>
              <a:ext cx="754591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3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53" name="CuadroTexto 352">
              <a:extLst>
                <a:ext uri="{FF2B5EF4-FFF2-40B4-BE49-F238E27FC236}">
                  <a16:creationId xmlns:a16="http://schemas.microsoft.com/office/drawing/2014/main" id="{CDBBB50D-1C40-4CB5-8CBA-22E4811E0CB5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54" name="CuadroTexto 353">
              <a:extLst>
                <a:ext uri="{FF2B5EF4-FFF2-40B4-BE49-F238E27FC236}">
                  <a16:creationId xmlns:a16="http://schemas.microsoft.com/office/drawing/2014/main" id="{72CB71B1-6954-47DD-B5C2-45665EC493D7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3%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57" name="Grupo 356">
            <a:extLst>
              <a:ext uri="{FF2B5EF4-FFF2-40B4-BE49-F238E27FC236}">
                <a16:creationId xmlns:a16="http://schemas.microsoft.com/office/drawing/2014/main" id="{3561EA7B-D331-4000-8FB3-9A558498BEFC}"/>
              </a:ext>
            </a:extLst>
          </p:cNvPr>
          <p:cNvGrpSpPr/>
          <p:nvPr/>
        </p:nvGrpSpPr>
        <p:grpSpPr>
          <a:xfrm>
            <a:off x="6064306" y="2857462"/>
            <a:ext cx="1107512" cy="775960"/>
            <a:chOff x="551597" y="2117879"/>
            <a:chExt cx="1107569" cy="776000"/>
          </a:xfrm>
        </p:grpSpPr>
        <p:pic>
          <p:nvPicPr>
            <p:cNvPr id="358" name="Gráfico 357" descr="Usuario con relleno sólido">
              <a:extLst>
                <a:ext uri="{FF2B5EF4-FFF2-40B4-BE49-F238E27FC236}">
                  <a16:creationId xmlns:a16="http://schemas.microsoft.com/office/drawing/2014/main" id="{2879CA87-674A-4958-BD33-FE2734E00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60" name="Grupo 359">
              <a:extLst>
                <a:ext uri="{FF2B5EF4-FFF2-40B4-BE49-F238E27FC236}">
                  <a16:creationId xmlns:a16="http://schemas.microsoft.com/office/drawing/2014/main" id="{BF8F294E-303E-4E28-9CEA-43C0CD432E5D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65" name="Elipse 364">
                <a:extLst>
                  <a:ext uri="{FF2B5EF4-FFF2-40B4-BE49-F238E27FC236}">
                    <a16:creationId xmlns:a16="http://schemas.microsoft.com/office/drawing/2014/main" id="{D6308464-ED67-4AA3-94AB-CFF5F68C2ED0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Elipse 182">
                <a:extLst>
                  <a:ext uri="{FF2B5EF4-FFF2-40B4-BE49-F238E27FC236}">
                    <a16:creationId xmlns:a16="http://schemas.microsoft.com/office/drawing/2014/main" id="{557F3C64-372A-46AF-84F9-8726BAB90F5B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61" name="CuadroTexto 360">
              <a:extLst>
                <a:ext uri="{FF2B5EF4-FFF2-40B4-BE49-F238E27FC236}">
                  <a16:creationId xmlns:a16="http://schemas.microsoft.com/office/drawing/2014/main" id="{6A35510D-EE75-4E51-96F3-53DC2256931D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Biobío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62" name="CuadroTexto 361">
              <a:extLst>
                <a:ext uri="{FF2B5EF4-FFF2-40B4-BE49-F238E27FC236}">
                  <a16:creationId xmlns:a16="http://schemas.microsoft.com/office/drawing/2014/main" id="{D7EDA3EA-A5E6-4E54-B3C8-B899165F5933}"/>
                </a:ext>
              </a:extLst>
            </p:cNvPr>
            <p:cNvSpPr txBox="1"/>
            <p:nvPr/>
          </p:nvSpPr>
          <p:spPr>
            <a:xfrm>
              <a:off x="762883" y="2288384"/>
              <a:ext cx="896283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4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63" name="CuadroTexto 362">
              <a:extLst>
                <a:ext uri="{FF2B5EF4-FFF2-40B4-BE49-F238E27FC236}">
                  <a16:creationId xmlns:a16="http://schemas.microsoft.com/office/drawing/2014/main" id="{1273CD12-5BBA-4F84-9E27-3A1EBE22F8E9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64" name="CuadroTexto 363">
              <a:extLst>
                <a:ext uri="{FF2B5EF4-FFF2-40B4-BE49-F238E27FC236}">
                  <a16:creationId xmlns:a16="http://schemas.microsoft.com/office/drawing/2014/main" id="{2CF3AB60-5801-433E-9C27-7D624D612710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4%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67" name="Grupo 366">
            <a:extLst>
              <a:ext uri="{FF2B5EF4-FFF2-40B4-BE49-F238E27FC236}">
                <a16:creationId xmlns:a16="http://schemas.microsoft.com/office/drawing/2014/main" id="{2D48F45B-DA3F-4BC7-8427-7403FEB7B5E0}"/>
              </a:ext>
            </a:extLst>
          </p:cNvPr>
          <p:cNvGrpSpPr/>
          <p:nvPr/>
        </p:nvGrpSpPr>
        <p:grpSpPr>
          <a:xfrm>
            <a:off x="6115937" y="4472316"/>
            <a:ext cx="889834" cy="775960"/>
            <a:chOff x="551597" y="2117879"/>
            <a:chExt cx="889879" cy="776000"/>
          </a:xfrm>
        </p:grpSpPr>
        <p:pic>
          <p:nvPicPr>
            <p:cNvPr id="368" name="Gráfico 367" descr="Usuario con relleno sólido">
              <a:extLst>
                <a:ext uri="{FF2B5EF4-FFF2-40B4-BE49-F238E27FC236}">
                  <a16:creationId xmlns:a16="http://schemas.microsoft.com/office/drawing/2014/main" id="{4E843484-2AC7-4A3B-AAC1-F0409AD32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70" name="Grupo 369">
              <a:extLst>
                <a:ext uri="{FF2B5EF4-FFF2-40B4-BE49-F238E27FC236}">
                  <a16:creationId xmlns:a16="http://schemas.microsoft.com/office/drawing/2014/main" id="{69448006-3E39-4567-B6AB-879BC6F30371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75" name="Elipse 374">
                <a:extLst>
                  <a:ext uri="{FF2B5EF4-FFF2-40B4-BE49-F238E27FC236}">
                    <a16:creationId xmlns:a16="http://schemas.microsoft.com/office/drawing/2014/main" id="{EA9451E4-2ADA-483E-87C7-73129A6773A0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6" name="Elipse 182">
                <a:extLst>
                  <a:ext uri="{FF2B5EF4-FFF2-40B4-BE49-F238E27FC236}">
                    <a16:creationId xmlns:a16="http://schemas.microsoft.com/office/drawing/2014/main" id="{9317B014-D917-4B8E-BB31-811962F6D209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71" name="CuadroTexto 370">
              <a:extLst>
                <a:ext uri="{FF2B5EF4-FFF2-40B4-BE49-F238E27FC236}">
                  <a16:creationId xmlns:a16="http://schemas.microsoft.com/office/drawing/2014/main" id="{C8EC6D8C-6D95-4423-A461-D0A3278173A0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Ñuble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72" name="CuadroTexto 371">
              <a:extLst>
                <a:ext uri="{FF2B5EF4-FFF2-40B4-BE49-F238E27FC236}">
                  <a16:creationId xmlns:a16="http://schemas.microsoft.com/office/drawing/2014/main" id="{309F4865-1B18-484A-A375-24274562CC65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0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73" name="CuadroTexto 372">
              <a:extLst>
                <a:ext uri="{FF2B5EF4-FFF2-40B4-BE49-F238E27FC236}">
                  <a16:creationId xmlns:a16="http://schemas.microsoft.com/office/drawing/2014/main" id="{B9BDB68D-7C0B-4F67-946F-0A5235080AE1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74" name="CuadroTexto 373">
              <a:extLst>
                <a:ext uri="{FF2B5EF4-FFF2-40B4-BE49-F238E27FC236}">
                  <a16:creationId xmlns:a16="http://schemas.microsoft.com/office/drawing/2014/main" id="{B7A29839-85C0-4686-A4FD-1F4656D5DA25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0%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77" name="Grupo 376">
            <a:extLst>
              <a:ext uri="{FF2B5EF4-FFF2-40B4-BE49-F238E27FC236}">
                <a16:creationId xmlns:a16="http://schemas.microsoft.com/office/drawing/2014/main" id="{2183A2F3-249B-4976-8A5E-EA345461C311}"/>
              </a:ext>
            </a:extLst>
          </p:cNvPr>
          <p:cNvGrpSpPr/>
          <p:nvPr/>
        </p:nvGrpSpPr>
        <p:grpSpPr>
          <a:xfrm>
            <a:off x="7917925" y="4540049"/>
            <a:ext cx="889834" cy="775960"/>
            <a:chOff x="551597" y="2117879"/>
            <a:chExt cx="889879" cy="776000"/>
          </a:xfrm>
        </p:grpSpPr>
        <p:pic>
          <p:nvPicPr>
            <p:cNvPr id="378" name="Gráfico 377" descr="Usuario con relleno sólido">
              <a:extLst>
                <a:ext uri="{FF2B5EF4-FFF2-40B4-BE49-F238E27FC236}">
                  <a16:creationId xmlns:a16="http://schemas.microsoft.com/office/drawing/2014/main" id="{30755371-D81D-43BE-9803-20FB13B52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80" name="Grupo 379">
              <a:extLst>
                <a:ext uri="{FF2B5EF4-FFF2-40B4-BE49-F238E27FC236}">
                  <a16:creationId xmlns:a16="http://schemas.microsoft.com/office/drawing/2014/main" id="{74E2799D-EB5D-4D32-9A51-7CBF113413B7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85" name="Elipse 384">
                <a:extLst>
                  <a:ext uri="{FF2B5EF4-FFF2-40B4-BE49-F238E27FC236}">
                    <a16:creationId xmlns:a16="http://schemas.microsoft.com/office/drawing/2014/main" id="{55E82D50-0213-4B79-B4FA-A96D33C44F1F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6" name="Elipse 182">
                <a:extLst>
                  <a:ext uri="{FF2B5EF4-FFF2-40B4-BE49-F238E27FC236}">
                    <a16:creationId xmlns:a16="http://schemas.microsoft.com/office/drawing/2014/main" id="{214C066A-10C0-4B45-BB92-F80F73BCAF44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81" name="CuadroTexto 380">
              <a:extLst>
                <a:ext uri="{FF2B5EF4-FFF2-40B4-BE49-F238E27FC236}">
                  <a16:creationId xmlns:a16="http://schemas.microsoft.com/office/drawing/2014/main" id="{6A1625E5-FC25-4D4B-9B38-EC62D8FEF0E0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Los Lagos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82" name="CuadroTexto 381">
              <a:extLst>
                <a:ext uri="{FF2B5EF4-FFF2-40B4-BE49-F238E27FC236}">
                  <a16:creationId xmlns:a16="http://schemas.microsoft.com/office/drawing/2014/main" id="{2F3C4AEC-DC8F-4BE4-BA73-C44ED74CF1D1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3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84" name="CuadroTexto 383">
              <a:extLst>
                <a:ext uri="{FF2B5EF4-FFF2-40B4-BE49-F238E27FC236}">
                  <a16:creationId xmlns:a16="http://schemas.microsoft.com/office/drawing/2014/main" id="{12D16260-D227-482B-816A-1851542B6DE7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3%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87" name="Grupo 386">
            <a:extLst>
              <a:ext uri="{FF2B5EF4-FFF2-40B4-BE49-F238E27FC236}">
                <a16:creationId xmlns:a16="http://schemas.microsoft.com/office/drawing/2014/main" id="{AE4D5099-BB0D-429F-8999-02AD252043AB}"/>
              </a:ext>
            </a:extLst>
          </p:cNvPr>
          <p:cNvGrpSpPr/>
          <p:nvPr/>
        </p:nvGrpSpPr>
        <p:grpSpPr>
          <a:xfrm>
            <a:off x="9412594" y="1824178"/>
            <a:ext cx="889834" cy="775960"/>
            <a:chOff x="551597" y="2117879"/>
            <a:chExt cx="889879" cy="776000"/>
          </a:xfrm>
        </p:grpSpPr>
        <p:pic>
          <p:nvPicPr>
            <p:cNvPr id="388" name="Gráfico 387" descr="Usuario con relleno sólido">
              <a:extLst>
                <a:ext uri="{FF2B5EF4-FFF2-40B4-BE49-F238E27FC236}">
                  <a16:creationId xmlns:a16="http://schemas.microsoft.com/office/drawing/2014/main" id="{F077F5C5-8203-46D0-8382-A6317932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390" name="Grupo 389">
              <a:extLst>
                <a:ext uri="{FF2B5EF4-FFF2-40B4-BE49-F238E27FC236}">
                  <a16:creationId xmlns:a16="http://schemas.microsoft.com/office/drawing/2014/main" id="{F513B9F1-78EE-4809-A0F6-039928EDBF16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395" name="Elipse 394">
                <a:extLst>
                  <a:ext uri="{FF2B5EF4-FFF2-40B4-BE49-F238E27FC236}">
                    <a16:creationId xmlns:a16="http://schemas.microsoft.com/office/drawing/2014/main" id="{879AFA05-0F66-46C4-BCF0-EEE224B998E7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96" name="Elipse 182">
                <a:extLst>
                  <a:ext uri="{FF2B5EF4-FFF2-40B4-BE49-F238E27FC236}">
                    <a16:creationId xmlns:a16="http://schemas.microsoft.com/office/drawing/2014/main" id="{60FC8CD0-FDD1-44A2-BEA6-FE9148D946AA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91" name="CuadroTexto 390">
              <a:extLst>
                <a:ext uri="{FF2B5EF4-FFF2-40B4-BE49-F238E27FC236}">
                  <a16:creationId xmlns:a16="http://schemas.microsoft.com/office/drawing/2014/main" id="{9EB8244A-CC4A-47C1-BBA3-13EA3462725B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Magallanes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92" name="CuadroTexto 391">
              <a:extLst>
                <a:ext uri="{FF2B5EF4-FFF2-40B4-BE49-F238E27FC236}">
                  <a16:creationId xmlns:a16="http://schemas.microsoft.com/office/drawing/2014/main" id="{D2493881-D60F-47F0-88B2-EC5D790DE88D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0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394" name="CuadroTexto 393">
              <a:extLst>
                <a:ext uri="{FF2B5EF4-FFF2-40B4-BE49-F238E27FC236}">
                  <a16:creationId xmlns:a16="http://schemas.microsoft.com/office/drawing/2014/main" id="{D5254FA6-4A83-47F5-BCCA-B390241183A4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0%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397" name="Grupo 396">
            <a:extLst>
              <a:ext uri="{FF2B5EF4-FFF2-40B4-BE49-F238E27FC236}">
                <a16:creationId xmlns:a16="http://schemas.microsoft.com/office/drawing/2014/main" id="{8ECCC6CC-4AB0-4A3F-BB7F-18E9153C2E40}"/>
              </a:ext>
            </a:extLst>
          </p:cNvPr>
          <p:cNvGrpSpPr/>
          <p:nvPr/>
        </p:nvGrpSpPr>
        <p:grpSpPr>
          <a:xfrm>
            <a:off x="8488116" y="2875764"/>
            <a:ext cx="889834" cy="775960"/>
            <a:chOff x="551597" y="2117879"/>
            <a:chExt cx="889879" cy="776000"/>
          </a:xfrm>
        </p:grpSpPr>
        <p:pic>
          <p:nvPicPr>
            <p:cNvPr id="398" name="Gráfico 397" descr="Usuario con relleno sólido">
              <a:extLst>
                <a:ext uri="{FF2B5EF4-FFF2-40B4-BE49-F238E27FC236}">
                  <a16:creationId xmlns:a16="http://schemas.microsoft.com/office/drawing/2014/main" id="{F4363AF0-36BB-41D2-B0F5-832FD981C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400" name="Grupo 399">
              <a:extLst>
                <a:ext uri="{FF2B5EF4-FFF2-40B4-BE49-F238E27FC236}">
                  <a16:creationId xmlns:a16="http://schemas.microsoft.com/office/drawing/2014/main" id="{70883F92-8B84-4B73-A37F-1AAB3A96277D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405" name="Elipse 404">
                <a:extLst>
                  <a:ext uri="{FF2B5EF4-FFF2-40B4-BE49-F238E27FC236}">
                    <a16:creationId xmlns:a16="http://schemas.microsoft.com/office/drawing/2014/main" id="{1555F795-3943-4E76-89D1-591F112C7646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6" name="Elipse 182">
                <a:extLst>
                  <a:ext uri="{FF2B5EF4-FFF2-40B4-BE49-F238E27FC236}">
                    <a16:creationId xmlns:a16="http://schemas.microsoft.com/office/drawing/2014/main" id="{66294DB0-88DA-430E-8DFE-E4BC03186387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01" name="CuadroTexto 400">
              <a:extLst>
                <a:ext uri="{FF2B5EF4-FFF2-40B4-BE49-F238E27FC236}">
                  <a16:creationId xmlns:a16="http://schemas.microsoft.com/office/drawing/2014/main" id="{0521AD55-B8E5-4ED1-90E5-B26F23B763B9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Aysén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402" name="CuadroTexto 401">
              <a:extLst>
                <a:ext uri="{FF2B5EF4-FFF2-40B4-BE49-F238E27FC236}">
                  <a16:creationId xmlns:a16="http://schemas.microsoft.com/office/drawing/2014/main" id="{470016EA-9CBC-4934-8061-B11DAF8E39AE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0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403" name="CuadroTexto 402">
              <a:extLst>
                <a:ext uri="{FF2B5EF4-FFF2-40B4-BE49-F238E27FC236}">
                  <a16:creationId xmlns:a16="http://schemas.microsoft.com/office/drawing/2014/main" id="{52301E3C-636E-4575-A25D-C7ADE1176A5E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404" name="CuadroTexto 403">
              <a:extLst>
                <a:ext uri="{FF2B5EF4-FFF2-40B4-BE49-F238E27FC236}">
                  <a16:creationId xmlns:a16="http://schemas.microsoft.com/office/drawing/2014/main" id="{9495D997-621E-49BE-84B5-84FA36A93046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0%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grpSp>
        <p:nvGrpSpPr>
          <p:cNvPr id="407" name="Grupo 406">
            <a:extLst>
              <a:ext uri="{FF2B5EF4-FFF2-40B4-BE49-F238E27FC236}">
                <a16:creationId xmlns:a16="http://schemas.microsoft.com/office/drawing/2014/main" id="{CB64FEBD-55EE-462D-B1E0-0CE7BF8E9237}"/>
              </a:ext>
            </a:extLst>
          </p:cNvPr>
          <p:cNvGrpSpPr/>
          <p:nvPr/>
        </p:nvGrpSpPr>
        <p:grpSpPr>
          <a:xfrm>
            <a:off x="7260704" y="5481315"/>
            <a:ext cx="889834" cy="775960"/>
            <a:chOff x="551597" y="2117879"/>
            <a:chExt cx="889879" cy="776000"/>
          </a:xfrm>
        </p:grpSpPr>
        <p:pic>
          <p:nvPicPr>
            <p:cNvPr id="408" name="Gráfico 407" descr="Usuario con relleno sólido">
              <a:extLst>
                <a:ext uri="{FF2B5EF4-FFF2-40B4-BE49-F238E27FC236}">
                  <a16:creationId xmlns:a16="http://schemas.microsoft.com/office/drawing/2014/main" id="{2A27E4E1-1DF0-4D24-8122-5BE4257D5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410" name="Grupo 409">
              <a:extLst>
                <a:ext uri="{FF2B5EF4-FFF2-40B4-BE49-F238E27FC236}">
                  <a16:creationId xmlns:a16="http://schemas.microsoft.com/office/drawing/2014/main" id="{2520A570-094D-4786-B15A-38B568FC15FB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415" name="Elipse 414">
                <a:extLst>
                  <a:ext uri="{FF2B5EF4-FFF2-40B4-BE49-F238E27FC236}">
                    <a16:creationId xmlns:a16="http://schemas.microsoft.com/office/drawing/2014/main" id="{3C8576DD-156E-494A-8896-7D11EBC432FA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16" name="Elipse 182">
                <a:extLst>
                  <a:ext uri="{FF2B5EF4-FFF2-40B4-BE49-F238E27FC236}">
                    <a16:creationId xmlns:a16="http://schemas.microsoft.com/office/drawing/2014/main" id="{83746865-8AE3-4972-8197-B62FA9DEAD5E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11" name="CuadroTexto 410">
              <a:extLst>
                <a:ext uri="{FF2B5EF4-FFF2-40B4-BE49-F238E27FC236}">
                  <a16:creationId xmlns:a16="http://schemas.microsoft.com/office/drawing/2014/main" id="{1B7B9F1C-79FA-4DE3-A58B-4EFB1F631C71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Los Ríos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412" name="CuadroTexto 411">
              <a:extLst>
                <a:ext uri="{FF2B5EF4-FFF2-40B4-BE49-F238E27FC236}">
                  <a16:creationId xmlns:a16="http://schemas.microsoft.com/office/drawing/2014/main" id="{ABB419D7-A923-44B8-B0CE-5CC96B53CE2D}"/>
                </a:ext>
              </a:extLst>
            </p:cNvPr>
            <p:cNvSpPr txBox="1"/>
            <p:nvPr/>
          </p:nvSpPr>
          <p:spPr>
            <a:xfrm>
              <a:off x="762884" y="2288384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5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413" name="CuadroTexto 412">
              <a:extLst>
                <a:ext uri="{FF2B5EF4-FFF2-40B4-BE49-F238E27FC236}">
                  <a16:creationId xmlns:a16="http://schemas.microsoft.com/office/drawing/2014/main" id="{088AE6BB-71F0-4B9C-A5E9-CDC02C7BFF61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414" name="CuadroTexto 413">
              <a:extLst>
                <a:ext uri="{FF2B5EF4-FFF2-40B4-BE49-F238E27FC236}">
                  <a16:creationId xmlns:a16="http://schemas.microsoft.com/office/drawing/2014/main" id="{8EC71826-D5E1-4E06-9846-144681A36620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5,1%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sp>
        <p:nvSpPr>
          <p:cNvPr id="427" name="Rectángulo: esquinas redondeadas 426">
            <a:extLst>
              <a:ext uri="{FF2B5EF4-FFF2-40B4-BE49-F238E27FC236}">
                <a16:creationId xmlns:a16="http://schemas.microsoft.com/office/drawing/2014/main" id="{21723124-CC7D-4966-8208-5DD151BF0504}"/>
              </a:ext>
            </a:extLst>
          </p:cNvPr>
          <p:cNvSpPr/>
          <p:nvPr/>
        </p:nvSpPr>
        <p:spPr>
          <a:xfrm>
            <a:off x="7194564" y="2118229"/>
            <a:ext cx="892558" cy="736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29" name="Grupo 428">
            <a:extLst>
              <a:ext uri="{FF2B5EF4-FFF2-40B4-BE49-F238E27FC236}">
                <a16:creationId xmlns:a16="http://schemas.microsoft.com/office/drawing/2014/main" id="{72D83CE1-1C1B-475A-AB99-8B29C1D00570}"/>
              </a:ext>
            </a:extLst>
          </p:cNvPr>
          <p:cNvGrpSpPr/>
          <p:nvPr/>
        </p:nvGrpSpPr>
        <p:grpSpPr>
          <a:xfrm>
            <a:off x="7217739" y="2106461"/>
            <a:ext cx="1299277" cy="775960"/>
            <a:chOff x="551597" y="2117879"/>
            <a:chExt cx="1299343" cy="776000"/>
          </a:xfrm>
        </p:grpSpPr>
        <p:pic>
          <p:nvPicPr>
            <p:cNvPr id="430" name="Gráfico 429" descr="Usuario con relleno sólido">
              <a:extLst>
                <a:ext uri="{FF2B5EF4-FFF2-40B4-BE49-F238E27FC236}">
                  <a16:creationId xmlns:a16="http://schemas.microsoft.com/office/drawing/2014/main" id="{554C4741-7C1E-489C-A3C6-65ED44950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498" y="2279305"/>
              <a:ext cx="200041" cy="200041"/>
            </a:xfrm>
            <a:prstGeom prst="rect">
              <a:avLst/>
            </a:prstGeom>
          </p:spPr>
        </p:pic>
        <p:grpSp>
          <p:nvGrpSpPr>
            <p:cNvPr id="432" name="Grupo 431">
              <a:extLst>
                <a:ext uri="{FF2B5EF4-FFF2-40B4-BE49-F238E27FC236}">
                  <a16:creationId xmlns:a16="http://schemas.microsoft.com/office/drawing/2014/main" id="{50BE8F77-244A-4822-A03D-13A69DA46071}"/>
                </a:ext>
              </a:extLst>
            </p:cNvPr>
            <p:cNvGrpSpPr/>
            <p:nvPr/>
          </p:nvGrpSpPr>
          <p:grpSpPr>
            <a:xfrm rot="10800000">
              <a:off x="615771" y="2688632"/>
              <a:ext cx="116399" cy="116431"/>
              <a:chOff x="3938363" y="2892690"/>
              <a:chExt cx="249228" cy="249297"/>
            </a:xfrm>
          </p:grpSpPr>
          <p:sp>
            <p:nvSpPr>
              <p:cNvPr id="437" name="Elipse 436">
                <a:extLst>
                  <a:ext uri="{FF2B5EF4-FFF2-40B4-BE49-F238E27FC236}">
                    <a16:creationId xmlns:a16="http://schemas.microsoft.com/office/drawing/2014/main" id="{D7BF7370-97FA-4F5A-8803-D218B5F4822B}"/>
                  </a:ext>
                </a:extLst>
              </p:cNvPr>
              <p:cNvSpPr/>
              <p:nvPr/>
            </p:nvSpPr>
            <p:spPr>
              <a:xfrm>
                <a:off x="3938364" y="2892690"/>
                <a:ext cx="249227" cy="249227"/>
              </a:xfrm>
              <a:prstGeom prst="ellipse">
                <a:avLst/>
              </a:prstGeom>
              <a:noFill/>
              <a:ln w="38100">
                <a:solidFill>
                  <a:srgbClr val="0C74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38" name="Elipse 182">
                <a:extLst>
                  <a:ext uri="{FF2B5EF4-FFF2-40B4-BE49-F238E27FC236}">
                    <a16:creationId xmlns:a16="http://schemas.microsoft.com/office/drawing/2014/main" id="{6CDF8C65-E223-4EA2-B700-C9CBC2DA72B2}"/>
                  </a:ext>
                </a:extLst>
              </p:cNvPr>
              <p:cNvSpPr/>
              <p:nvPr/>
            </p:nvSpPr>
            <p:spPr>
              <a:xfrm>
                <a:off x="3938363" y="3017373"/>
                <a:ext cx="124614" cy="124614"/>
              </a:xfrm>
              <a:custGeom>
                <a:avLst/>
                <a:gdLst>
                  <a:gd name="connsiteX0" fmla="*/ 0 w 249227"/>
                  <a:gd name="connsiteY0" fmla="*/ 124614 h 249227"/>
                  <a:gd name="connsiteX1" fmla="*/ 124614 w 249227"/>
                  <a:gd name="connsiteY1" fmla="*/ 0 h 249227"/>
                  <a:gd name="connsiteX2" fmla="*/ 249228 w 249227"/>
                  <a:gd name="connsiteY2" fmla="*/ 124614 h 249227"/>
                  <a:gd name="connsiteX3" fmla="*/ 124614 w 249227"/>
                  <a:gd name="connsiteY3" fmla="*/ 249228 h 249227"/>
                  <a:gd name="connsiteX4" fmla="*/ 0 w 249227"/>
                  <a:gd name="connsiteY4" fmla="*/ 124614 h 249227"/>
                  <a:gd name="connsiteX0" fmla="*/ 124614 w 249228"/>
                  <a:gd name="connsiteY0" fmla="*/ 249228 h 340668"/>
                  <a:gd name="connsiteX1" fmla="*/ 0 w 249228"/>
                  <a:gd name="connsiteY1" fmla="*/ 124614 h 340668"/>
                  <a:gd name="connsiteX2" fmla="*/ 124614 w 249228"/>
                  <a:gd name="connsiteY2" fmla="*/ 0 h 340668"/>
                  <a:gd name="connsiteX3" fmla="*/ 249228 w 249228"/>
                  <a:gd name="connsiteY3" fmla="*/ 124614 h 340668"/>
                  <a:gd name="connsiteX4" fmla="*/ 216054 w 249228"/>
                  <a:gd name="connsiteY4" fmla="*/ 340668 h 340668"/>
                  <a:gd name="connsiteX0" fmla="*/ 124614 w 249228"/>
                  <a:gd name="connsiteY0" fmla="*/ 249228 h 249228"/>
                  <a:gd name="connsiteX1" fmla="*/ 0 w 249228"/>
                  <a:gd name="connsiteY1" fmla="*/ 124614 h 249228"/>
                  <a:gd name="connsiteX2" fmla="*/ 124614 w 249228"/>
                  <a:gd name="connsiteY2" fmla="*/ 0 h 249228"/>
                  <a:gd name="connsiteX3" fmla="*/ 249228 w 249228"/>
                  <a:gd name="connsiteY3" fmla="*/ 124614 h 249228"/>
                  <a:gd name="connsiteX0" fmla="*/ 124614 w 124614"/>
                  <a:gd name="connsiteY0" fmla="*/ 249228 h 249228"/>
                  <a:gd name="connsiteX1" fmla="*/ 0 w 124614"/>
                  <a:gd name="connsiteY1" fmla="*/ 124614 h 249228"/>
                  <a:gd name="connsiteX2" fmla="*/ 124614 w 124614"/>
                  <a:gd name="connsiteY2" fmla="*/ 0 h 249228"/>
                  <a:gd name="connsiteX0" fmla="*/ 124614 w 124614"/>
                  <a:gd name="connsiteY0" fmla="*/ 124614 h 124614"/>
                  <a:gd name="connsiteX1" fmla="*/ 0 w 124614"/>
                  <a:gd name="connsiteY1" fmla="*/ 0 h 12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14" h="124614">
                    <a:moveTo>
                      <a:pt x="124614" y="124614"/>
                    </a:moveTo>
                    <a:cubicBezTo>
                      <a:pt x="55792" y="124614"/>
                      <a:pt x="0" y="68822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39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8"/>
                <a:endParaRPr lang="es-CL" sz="1000" dirty="0">
                  <a:solidFill>
                    <a:srgbClr val="F3920C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33" name="CuadroTexto 432">
              <a:extLst>
                <a:ext uri="{FF2B5EF4-FFF2-40B4-BE49-F238E27FC236}">
                  <a16:creationId xmlns:a16="http://schemas.microsoft.com/office/drawing/2014/main" id="{8F4D0E06-AA71-4282-91A3-FBEA8C333AF6}"/>
                </a:ext>
              </a:extLst>
            </p:cNvPr>
            <p:cNvSpPr txBox="1"/>
            <p:nvPr/>
          </p:nvSpPr>
          <p:spPr>
            <a:xfrm>
              <a:off x="551597" y="2117879"/>
              <a:ext cx="889879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La Araucanía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434" name="CuadroTexto 433">
              <a:extLst>
                <a:ext uri="{FF2B5EF4-FFF2-40B4-BE49-F238E27FC236}">
                  <a16:creationId xmlns:a16="http://schemas.microsoft.com/office/drawing/2014/main" id="{C81D4626-40B7-4325-84D1-CFA9CDEB85D6}"/>
                </a:ext>
              </a:extLst>
            </p:cNvPr>
            <p:cNvSpPr txBox="1"/>
            <p:nvPr/>
          </p:nvSpPr>
          <p:spPr>
            <a:xfrm>
              <a:off x="762884" y="2288384"/>
              <a:ext cx="10880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dirty="0">
                  <a:solidFill>
                    <a:srgbClr val="0F324E"/>
                  </a:solidFill>
                  <a:latin typeface="gobCL" pitchFamily="50" charset="0"/>
                </a:rPr>
                <a:t>1</a:t>
              </a:r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435" name="CuadroTexto 434">
              <a:extLst>
                <a:ext uri="{FF2B5EF4-FFF2-40B4-BE49-F238E27FC236}">
                  <a16:creationId xmlns:a16="http://schemas.microsoft.com/office/drawing/2014/main" id="{763BF69E-B0E0-43F2-8AD0-F9B10052007C}"/>
                </a:ext>
              </a:extLst>
            </p:cNvPr>
            <p:cNvSpPr txBox="1"/>
            <p:nvPr/>
          </p:nvSpPr>
          <p:spPr>
            <a:xfrm>
              <a:off x="762884" y="2461241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endParaRPr lang="es-CL" sz="1000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  <p:sp>
          <p:nvSpPr>
            <p:cNvPr id="436" name="CuadroTexto 435">
              <a:extLst>
                <a:ext uri="{FF2B5EF4-FFF2-40B4-BE49-F238E27FC236}">
                  <a16:creationId xmlns:a16="http://schemas.microsoft.com/office/drawing/2014/main" id="{B546C6DE-86D3-4F7D-98CD-CD82A4508331}"/>
                </a:ext>
              </a:extLst>
            </p:cNvPr>
            <p:cNvSpPr txBox="1"/>
            <p:nvPr/>
          </p:nvSpPr>
          <p:spPr>
            <a:xfrm>
              <a:off x="762884" y="2647645"/>
              <a:ext cx="625656" cy="24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8"/>
              <a:r>
                <a:rPr lang="es-ES" sz="1000" b="1" dirty="0">
                  <a:solidFill>
                    <a:srgbClr val="0F324E"/>
                  </a:solidFill>
                  <a:latin typeface="gobCL" pitchFamily="50" charset="0"/>
                </a:rPr>
                <a:t>1%</a:t>
              </a:r>
              <a:endParaRPr lang="es-CL" sz="1000" b="1" dirty="0">
                <a:solidFill>
                  <a:srgbClr val="0F324E"/>
                </a:solidFill>
                <a:latin typeface="gobCL" pitchFamily="50" charset="0"/>
              </a:endParaRPr>
            </a:p>
          </p:txBody>
        </p:sp>
      </p:grpSp>
      <p:sp>
        <p:nvSpPr>
          <p:cNvPr id="440" name="Título 1">
            <a:extLst>
              <a:ext uri="{FF2B5EF4-FFF2-40B4-BE49-F238E27FC236}">
                <a16:creationId xmlns:a16="http://schemas.microsoft.com/office/drawing/2014/main" id="{5E435FF6-1AE1-4062-B8FF-B9DCF5DF7886}"/>
              </a:ext>
            </a:extLst>
          </p:cNvPr>
          <p:cNvSpPr>
            <a:spLocks noGrp="1"/>
          </p:cNvSpPr>
          <p:nvPr/>
        </p:nvSpPr>
        <p:spPr>
          <a:xfrm>
            <a:off x="11106712" y="5073523"/>
            <a:ext cx="927984" cy="614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60204" tIns="30102" rIns="60204" bIns="301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2051">
              <a:defRPr/>
            </a:pPr>
            <a:r>
              <a:rPr lang="es-ES" sz="1100" b="1" dirty="0">
                <a:solidFill>
                  <a:prstClr val="white"/>
                </a:solidFill>
                <a:latin typeface="gobCL" pitchFamily="50" charset="0"/>
                <a:cs typeface="Fgob"/>
              </a:rPr>
              <a:t>Total Municipios</a:t>
            </a:r>
            <a:endParaRPr lang="es-ES" sz="1400" b="1" dirty="0">
              <a:solidFill>
                <a:prstClr val="white"/>
              </a:solidFill>
              <a:latin typeface="gobCL" pitchFamily="50" charset="0"/>
              <a:cs typeface="Fgob"/>
            </a:endParaRPr>
          </a:p>
        </p:txBody>
      </p:sp>
      <p:sp>
        <p:nvSpPr>
          <p:cNvPr id="441" name="Título 1">
            <a:extLst>
              <a:ext uri="{FF2B5EF4-FFF2-40B4-BE49-F238E27FC236}">
                <a16:creationId xmlns:a16="http://schemas.microsoft.com/office/drawing/2014/main" id="{0DD82250-8ACC-469E-A459-1C65A1BB670E}"/>
              </a:ext>
            </a:extLst>
          </p:cNvPr>
          <p:cNvSpPr>
            <a:spLocks noGrp="1"/>
          </p:cNvSpPr>
          <p:nvPr/>
        </p:nvSpPr>
        <p:spPr>
          <a:xfrm>
            <a:off x="11106712" y="5531824"/>
            <a:ext cx="927984" cy="614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60204" tIns="30102" rIns="60204" bIns="301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2051">
              <a:defRPr/>
            </a:pPr>
            <a:endParaRPr lang="es-ES" sz="1400" b="1" dirty="0">
              <a:solidFill>
                <a:prstClr val="white"/>
              </a:solidFill>
              <a:latin typeface="gobCL" pitchFamily="50" charset="0"/>
              <a:cs typeface="Fgob"/>
            </a:endParaRPr>
          </a:p>
        </p:txBody>
      </p:sp>
      <p:sp>
        <p:nvSpPr>
          <p:cNvPr id="442" name="Título 1">
            <a:extLst>
              <a:ext uri="{FF2B5EF4-FFF2-40B4-BE49-F238E27FC236}">
                <a16:creationId xmlns:a16="http://schemas.microsoft.com/office/drawing/2014/main" id="{C3BAE60B-9BF3-4B3F-883C-884F94D0D60E}"/>
              </a:ext>
            </a:extLst>
          </p:cNvPr>
          <p:cNvSpPr>
            <a:spLocks noGrp="1"/>
          </p:cNvSpPr>
          <p:nvPr/>
        </p:nvSpPr>
        <p:spPr>
          <a:xfrm>
            <a:off x="11106712" y="5990126"/>
            <a:ext cx="927984" cy="614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60204" tIns="30102" rIns="60204" bIns="3010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2051">
              <a:defRPr/>
            </a:pPr>
            <a:r>
              <a:rPr lang="es-ES" sz="1100" dirty="0">
                <a:solidFill>
                  <a:prstClr val="white"/>
                </a:solidFill>
                <a:latin typeface="gobCL" pitchFamily="50" charset="0"/>
                <a:cs typeface="Fgob"/>
              </a:rPr>
              <a:t>% Nacional</a:t>
            </a:r>
            <a:endParaRPr lang="es-ES" sz="1400" b="1" dirty="0">
              <a:solidFill>
                <a:prstClr val="white"/>
              </a:solidFill>
              <a:latin typeface="gobCL" pitchFamily="50" charset="0"/>
              <a:cs typeface="Fgob"/>
            </a:endParaRP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8A1448D4-EA82-483A-B0F7-75012F91B183}"/>
              </a:ext>
            </a:extLst>
          </p:cNvPr>
          <p:cNvSpPr/>
          <p:nvPr/>
        </p:nvSpPr>
        <p:spPr>
          <a:xfrm>
            <a:off x="10696918" y="5146608"/>
            <a:ext cx="1195217" cy="1624978"/>
          </a:xfrm>
          <a:prstGeom prst="rect">
            <a:avLst/>
          </a:prstGeom>
          <a:noFill/>
          <a:ln w="222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8"/>
            <a:endParaRPr lang="es-CL" sz="1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9" name="Rectángulo 198">
            <a:extLst>
              <a:ext uri="{FF2B5EF4-FFF2-40B4-BE49-F238E27FC236}">
                <a16:creationId xmlns:a16="http://schemas.microsoft.com/office/drawing/2014/main" id="{A1E3E787-12CC-D3A4-7136-25918F9AEF01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0" name="Título 1">
            <a:extLst>
              <a:ext uri="{FF2B5EF4-FFF2-40B4-BE49-F238E27FC236}">
                <a16:creationId xmlns:a16="http://schemas.microsoft.com/office/drawing/2014/main" id="{0056C20F-F9D2-F2FF-9874-EC0B964CC72D}"/>
              </a:ext>
            </a:extLst>
          </p:cNvPr>
          <p:cNvSpPr txBox="1">
            <a:spLocks/>
          </p:cNvSpPr>
          <p:nvPr/>
        </p:nvSpPr>
        <p:spPr>
          <a:xfrm>
            <a:off x="838200" y="89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002060"/>
                </a:solidFill>
              </a:rPr>
              <a:t>Inclusión: Sello migrante </a:t>
            </a:r>
          </a:p>
        </p:txBody>
      </p:sp>
      <p:pic>
        <p:nvPicPr>
          <p:cNvPr id="201" name="Picture 2">
            <a:extLst>
              <a:ext uri="{FF2B5EF4-FFF2-40B4-BE49-F238E27FC236}">
                <a16:creationId xmlns:a16="http://schemas.microsoft.com/office/drawing/2014/main" id="{1B7583D3-AEB2-1745-1226-80165C3D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292095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2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9">
            <a:extLst>
              <a:ext uri="{FF2B5EF4-FFF2-40B4-BE49-F238E27FC236}">
                <a16:creationId xmlns:a16="http://schemas.microsoft.com/office/drawing/2014/main" id="{9A11A675-869C-C4A6-DA9B-7839A0EE9B8C}"/>
              </a:ext>
            </a:extLst>
          </p:cNvPr>
          <p:cNvSpPr/>
          <p:nvPr/>
        </p:nvSpPr>
        <p:spPr>
          <a:xfrm>
            <a:off x="29565" y="1122116"/>
            <a:ext cx="12191380" cy="578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40139" tIns="40139" rIns="40139" bIns="40139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 sz="158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A631FD43-3417-4442-8B67-EED3AB4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55158"/>
            <a:ext cx="3912760" cy="2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07;g1261b83d0eb_2_28"/>
          <p:cNvSpPr txBox="1">
            <a:spLocks noGrp="1"/>
          </p:cNvSpPr>
          <p:nvPr>
            <p:ph type="ctrTitle"/>
          </p:nvPr>
        </p:nvSpPr>
        <p:spPr>
          <a:xfrm>
            <a:off x="903718" y="1369782"/>
            <a:ext cx="2772255" cy="8832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SzPts val="4800"/>
              <a:defRPr/>
            </a:pPr>
            <a:r>
              <a:rPr lang="en-US" sz="3000" b="1" kern="0" dirty="0" err="1">
                <a:solidFill>
                  <a:srgbClr val="002060"/>
                </a:solidFill>
                <a:cs typeface="Arial"/>
              </a:rPr>
              <a:t>Enfoques</a:t>
            </a:r>
            <a:br>
              <a:rPr lang="en-US" sz="3000" b="1" kern="0" dirty="0">
                <a:solidFill>
                  <a:srgbClr val="002060"/>
                </a:solidFill>
                <a:cs typeface="Arial"/>
              </a:rPr>
            </a:br>
            <a:r>
              <a:rPr lang="en-US" sz="3000" b="1" kern="0" dirty="0" err="1">
                <a:solidFill>
                  <a:srgbClr val="002060"/>
                </a:solidFill>
                <a:cs typeface="Arial"/>
              </a:rPr>
              <a:t>transversales</a:t>
            </a:r>
            <a:endParaRPr sz="3000" b="1" kern="0" dirty="0">
              <a:solidFill>
                <a:srgbClr val="002060"/>
              </a:solidFill>
              <a:cs typeface="Arial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1123705" y="2271553"/>
            <a:ext cx="2332282" cy="1034438"/>
            <a:chOff x="1122117" y="1514164"/>
            <a:chExt cx="2332282" cy="1034438"/>
          </a:xfrm>
        </p:grpSpPr>
        <p:sp>
          <p:nvSpPr>
            <p:cNvPr id="2" name="Rectángulo redondeado 1"/>
            <p:cNvSpPr/>
            <p:nvPr/>
          </p:nvSpPr>
          <p:spPr>
            <a:xfrm rot="5400000">
              <a:off x="1771039" y="865242"/>
              <a:ext cx="1034438" cy="2332282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169369" y="1641403"/>
              <a:ext cx="2237779" cy="4103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es-MX" sz="1600" b="1" dirty="0">
                  <a:solidFill>
                    <a:srgbClr val="FFFFFF"/>
                  </a:solidFill>
                  <a:latin typeface="Arial"/>
                  <a:cs typeface="Arial"/>
                </a:rPr>
                <a:t>Enfoque de</a:t>
              </a:r>
              <a:br>
                <a:rPr lang="es-MX" sz="1600" b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s-MX" sz="1600" b="1" dirty="0">
                  <a:solidFill>
                    <a:srgbClr val="FFFFFF"/>
                  </a:solidFill>
                  <a:latin typeface="Arial"/>
                  <a:cs typeface="Arial"/>
                </a:rPr>
                <a:t>derechos humanos</a:t>
              </a:r>
              <a:endParaRPr lang="es-CL" sz="1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1123705" y="3305991"/>
            <a:ext cx="2332283" cy="1034438"/>
            <a:chOff x="1122116" y="2548603"/>
            <a:chExt cx="2332283" cy="1034438"/>
          </a:xfrm>
        </p:grpSpPr>
        <p:sp>
          <p:nvSpPr>
            <p:cNvPr id="40" name="Rectángulo redondeado 39"/>
            <p:cNvSpPr/>
            <p:nvPr/>
          </p:nvSpPr>
          <p:spPr>
            <a:xfrm rot="5400000">
              <a:off x="1771039" y="1899680"/>
              <a:ext cx="1034438" cy="2332283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1262622" y="2755258"/>
              <a:ext cx="2051272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s-MX" b="1" dirty="0">
                  <a:solidFill>
                    <a:srgbClr val="FFFFFF"/>
                  </a:solidFill>
                  <a:latin typeface="Arial"/>
                  <a:cs typeface="Arial"/>
                </a:rPr>
                <a:t>Enfoque de género</a:t>
              </a:r>
              <a:endParaRPr lang="es-CL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1123705" y="4328953"/>
            <a:ext cx="2332283" cy="1034438"/>
            <a:chOff x="1122116" y="3583041"/>
            <a:chExt cx="2332283" cy="1034438"/>
          </a:xfrm>
        </p:grpSpPr>
        <p:sp>
          <p:nvSpPr>
            <p:cNvPr id="41" name="Rectángulo redondeado 40"/>
            <p:cNvSpPr/>
            <p:nvPr/>
          </p:nvSpPr>
          <p:spPr>
            <a:xfrm rot="5400000">
              <a:off x="1771039" y="2934118"/>
              <a:ext cx="1034438" cy="2332283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1135622" y="3659428"/>
              <a:ext cx="2305272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s-MX" b="1" dirty="0">
                  <a:solidFill>
                    <a:srgbClr val="FFFFFF"/>
                  </a:solidFill>
                  <a:latin typeface="Arial"/>
                  <a:cs typeface="Arial"/>
                </a:rPr>
                <a:t>Enfoque</a:t>
              </a:r>
              <a:br>
                <a:rPr lang="es-MX" b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s-MX" b="1" dirty="0">
                  <a:solidFill>
                    <a:srgbClr val="FFFFFF"/>
                  </a:solidFill>
                  <a:latin typeface="Arial"/>
                  <a:cs typeface="Arial"/>
                </a:rPr>
                <a:t>territorial y</a:t>
              </a:r>
              <a:br>
                <a:rPr lang="es-MX" b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s-MX" b="1" dirty="0">
                  <a:solidFill>
                    <a:srgbClr val="FFFFFF"/>
                  </a:solidFill>
                  <a:latin typeface="Arial"/>
                  <a:cs typeface="Arial"/>
                </a:rPr>
                <a:t>descentralización</a:t>
              </a:r>
              <a:endParaRPr lang="es-CL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123705" y="5363391"/>
            <a:ext cx="2332283" cy="1034438"/>
            <a:chOff x="1122116" y="4617479"/>
            <a:chExt cx="2332283" cy="1034438"/>
          </a:xfrm>
        </p:grpSpPr>
        <p:sp>
          <p:nvSpPr>
            <p:cNvPr id="42" name="Rectángulo redondeado 41"/>
            <p:cNvSpPr/>
            <p:nvPr/>
          </p:nvSpPr>
          <p:spPr>
            <a:xfrm rot="5400000">
              <a:off x="1771039" y="3968556"/>
              <a:ext cx="1034438" cy="2332283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1336716" y="4802070"/>
              <a:ext cx="197717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s-MX" b="1" dirty="0" err="1">
                  <a:solidFill>
                    <a:srgbClr val="FFFFFF"/>
                  </a:solidFill>
                  <a:latin typeface="Arial"/>
                  <a:cs typeface="Arial"/>
                </a:rPr>
                <a:t>Intersectorialidad</a:t>
              </a:r>
              <a:endParaRPr lang="es-CL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0" name="Google Shape;107;g1261b83d0eb_2_28"/>
          <p:cNvSpPr txBox="1">
            <a:spLocks/>
          </p:cNvSpPr>
          <p:nvPr/>
        </p:nvSpPr>
        <p:spPr>
          <a:xfrm>
            <a:off x="6623103" y="1616155"/>
            <a:ext cx="2942003" cy="447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Bef>
                <a:spcPts val="0"/>
              </a:spcBef>
              <a:buSzPts val="4800"/>
              <a:defRPr/>
            </a:pPr>
            <a:r>
              <a:rPr lang="es-ES_tradnl" sz="3000" b="1" kern="0" dirty="0">
                <a:solidFill>
                  <a:srgbClr val="002060"/>
                </a:solidFill>
                <a:cs typeface="Arial"/>
              </a:rPr>
              <a:t>Ejes de la política </a:t>
            </a: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89" y="2271554"/>
            <a:ext cx="329877" cy="4129145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4313382" y="2271553"/>
            <a:ext cx="7472387" cy="4126276"/>
            <a:chOff x="4609061" y="1514164"/>
            <a:chExt cx="7175120" cy="4126276"/>
          </a:xfrm>
        </p:grpSpPr>
        <p:sp>
          <p:nvSpPr>
            <p:cNvPr id="82" name="Rectángulo redondeado 81"/>
            <p:cNvSpPr/>
            <p:nvPr/>
          </p:nvSpPr>
          <p:spPr>
            <a:xfrm>
              <a:off x="4609061" y="1514164"/>
              <a:ext cx="1652039" cy="1982569"/>
            </a:xfrm>
            <a:prstGeom prst="roundRect">
              <a:avLst>
                <a:gd name="adj" fmla="val 8291"/>
              </a:avLst>
            </a:prstGeom>
            <a:solidFill>
              <a:srgbClr val="FFFFFF"/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Rectángulo redondeado 97"/>
            <p:cNvSpPr/>
            <p:nvPr/>
          </p:nvSpPr>
          <p:spPr>
            <a:xfrm>
              <a:off x="4609061" y="3657871"/>
              <a:ext cx="1652039" cy="1982569"/>
            </a:xfrm>
            <a:prstGeom prst="roundRect">
              <a:avLst>
                <a:gd name="adj" fmla="val 8291"/>
              </a:avLst>
            </a:prstGeom>
            <a:solidFill>
              <a:srgbClr val="FFFFFF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9" name="Rectángulo redondeado 98"/>
            <p:cNvSpPr/>
            <p:nvPr/>
          </p:nvSpPr>
          <p:spPr>
            <a:xfrm>
              <a:off x="6450088" y="1514164"/>
              <a:ext cx="1652039" cy="1982569"/>
            </a:xfrm>
            <a:prstGeom prst="roundRect">
              <a:avLst>
                <a:gd name="adj" fmla="val 8291"/>
              </a:avLst>
            </a:pr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Rectángulo redondeado 99"/>
            <p:cNvSpPr/>
            <p:nvPr/>
          </p:nvSpPr>
          <p:spPr>
            <a:xfrm>
              <a:off x="6450088" y="3657871"/>
              <a:ext cx="1652039" cy="1982569"/>
            </a:xfrm>
            <a:prstGeom prst="roundRect">
              <a:avLst>
                <a:gd name="adj" fmla="val 8291"/>
              </a:avLst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Rectángulo redondeado 100"/>
            <p:cNvSpPr/>
            <p:nvPr/>
          </p:nvSpPr>
          <p:spPr>
            <a:xfrm>
              <a:off x="8291115" y="1514164"/>
              <a:ext cx="1652039" cy="1982569"/>
            </a:xfrm>
            <a:prstGeom prst="roundRect">
              <a:avLst>
                <a:gd name="adj" fmla="val 8291"/>
              </a:avLst>
            </a:pr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" name="Rectángulo redondeado 101"/>
            <p:cNvSpPr/>
            <p:nvPr/>
          </p:nvSpPr>
          <p:spPr>
            <a:xfrm>
              <a:off x="8291115" y="3657871"/>
              <a:ext cx="1652039" cy="1982569"/>
            </a:xfrm>
            <a:prstGeom prst="roundRect">
              <a:avLst>
                <a:gd name="adj" fmla="val 8291"/>
              </a:avLst>
            </a:prstGeom>
            <a:solidFill>
              <a:srgbClr val="FFFFFF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Rectángulo redondeado 102"/>
            <p:cNvSpPr/>
            <p:nvPr/>
          </p:nvSpPr>
          <p:spPr>
            <a:xfrm>
              <a:off x="10132142" y="1514164"/>
              <a:ext cx="1652039" cy="1982569"/>
            </a:xfrm>
            <a:prstGeom prst="roundRect">
              <a:avLst>
                <a:gd name="adj" fmla="val 8291"/>
              </a:avLst>
            </a:prstGeom>
            <a:solidFill>
              <a:srgbClr val="FFFF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Rectángulo redondeado 103"/>
            <p:cNvSpPr/>
            <p:nvPr/>
          </p:nvSpPr>
          <p:spPr>
            <a:xfrm>
              <a:off x="10132142" y="3657871"/>
              <a:ext cx="1652039" cy="1982569"/>
            </a:xfrm>
            <a:prstGeom prst="roundRect">
              <a:avLst>
                <a:gd name="adj" fmla="val 8291"/>
              </a:avLst>
            </a:prstGeom>
            <a:solidFill>
              <a:srgbClr val="FFFFFF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4676979" y="2627878"/>
              <a:ext cx="1467989" cy="4693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MX" b="1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Regularidad migratoria</a:t>
              </a:r>
              <a:endParaRPr lang="es-CL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2" name="Rectángulo 71"/>
            <p:cNvSpPr/>
            <p:nvPr/>
          </p:nvSpPr>
          <p:spPr>
            <a:xfrm>
              <a:off x="6656539" y="2627878"/>
              <a:ext cx="1230161" cy="9233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MX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Integración e inclusión social</a:t>
              </a:r>
              <a:endParaRPr lang="es-CL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3" name="Rectángulo 72"/>
            <p:cNvSpPr/>
            <p:nvPr/>
          </p:nvSpPr>
          <p:spPr>
            <a:xfrm>
              <a:off x="8341204" y="2627878"/>
              <a:ext cx="1576550" cy="7001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MX" b="1" dirty="0">
                  <a:solidFill>
                    <a:schemeClr val="accent5">
                      <a:lumMod val="75000"/>
                    </a:schemeClr>
                  </a:solidFill>
                  <a:latin typeface="Arial"/>
                  <a:cs typeface="Arial"/>
                </a:rPr>
                <a:t>Desarrollo económico</a:t>
              </a:r>
              <a:r>
                <a:rPr lang="es-CL" b="1" dirty="0">
                  <a:solidFill>
                    <a:schemeClr val="accent5">
                      <a:lumMod val="75000"/>
                    </a:schemeClr>
                  </a:solidFill>
                  <a:latin typeface="Arial"/>
                  <a:cs typeface="Arial"/>
                </a:rPr>
                <a:t> y productivo</a:t>
              </a:r>
              <a:endParaRPr lang="es-MX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10231696" y="2627878"/>
              <a:ext cx="1467989" cy="4693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ES_tradnl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Desarrollo cultural</a:t>
              </a:r>
              <a:endParaRPr lang="es-MX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4793111" y="4808475"/>
              <a:ext cx="1301057" cy="4693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MX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Seguridad Pública</a:t>
              </a:r>
              <a:endParaRPr lang="es-CL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ángulo 75"/>
            <p:cNvSpPr/>
            <p:nvPr/>
          </p:nvSpPr>
          <p:spPr>
            <a:xfrm>
              <a:off x="6475016" y="4808475"/>
              <a:ext cx="1627111" cy="7001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MX" sz="1550" b="1" dirty="0">
                  <a:solidFill>
                    <a:srgbClr val="008000"/>
                  </a:solidFill>
                  <a:latin typeface="Arial"/>
                  <a:cs typeface="Arial"/>
                </a:rPr>
                <a:t>Multilateralismo y relaciones internacionales</a:t>
              </a:r>
              <a:endParaRPr lang="es-CL" sz="1550" b="1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77" name="Rectángulo 76"/>
            <p:cNvSpPr/>
            <p:nvPr/>
          </p:nvSpPr>
          <p:spPr>
            <a:xfrm>
              <a:off x="8529360" y="4808475"/>
              <a:ext cx="1214774" cy="7001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ES_tradnl" b="1" dirty="0">
                  <a:solidFill>
                    <a:schemeClr val="tx2"/>
                  </a:solidFill>
                  <a:latin typeface="Arial"/>
                  <a:cs typeface="Arial"/>
                </a:rPr>
                <a:t>Chilenos en el exterior</a:t>
              </a:r>
              <a:endParaRPr lang="es-MX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10124983" y="4808475"/>
              <a:ext cx="1652039" cy="7001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ES_tradnl" b="1" dirty="0">
                  <a:solidFill>
                    <a:schemeClr val="accent5"/>
                  </a:solidFill>
                  <a:latin typeface="Arial"/>
                  <a:cs typeface="Arial"/>
                </a:rPr>
                <a:t>Sujetos de protección internacional</a:t>
              </a:r>
              <a:endParaRPr lang="es-MX" b="1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pic>
          <p:nvPicPr>
            <p:cNvPr id="7" name="Imagen 6" descr="Refigi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8300" y="3855625"/>
              <a:ext cx="792733" cy="784240"/>
            </a:xfrm>
            <a:prstGeom prst="rect">
              <a:avLst/>
            </a:prstGeom>
          </p:spPr>
        </p:pic>
        <p:pic>
          <p:nvPicPr>
            <p:cNvPr id="8" name="Imagen 7" descr="int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897" y="3859261"/>
              <a:ext cx="843904" cy="815297"/>
            </a:xfrm>
            <a:prstGeom prst="rect">
              <a:avLst/>
            </a:prstGeom>
          </p:spPr>
        </p:pic>
        <p:pic>
          <p:nvPicPr>
            <p:cNvPr id="10" name="Imagen 9" descr="chi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401" y="3784739"/>
              <a:ext cx="935567" cy="919975"/>
            </a:xfrm>
            <a:prstGeom prst="rect">
              <a:avLst/>
            </a:prstGeom>
          </p:spPr>
        </p:pic>
        <p:pic>
          <p:nvPicPr>
            <p:cNvPr id="11" name="Imagen 10" descr="polici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635" y="3847383"/>
              <a:ext cx="690033" cy="835773"/>
            </a:xfrm>
            <a:prstGeom prst="rect">
              <a:avLst/>
            </a:prstGeom>
          </p:spPr>
        </p:pic>
        <p:pic>
          <p:nvPicPr>
            <p:cNvPr id="12" name="Imagen 11" descr="cultura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8836" y="1649187"/>
              <a:ext cx="820864" cy="874014"/>
            </a:xfrm>
            <a:prstGeom prst="rect">
              <a:avLst/>
            </a:prstGeom>
          </p:spPr>
        </p:pic>
        <p:pic>
          <p:nvPicPr>
            <p:cNvPr id="13" name="Imagen 12" descr="economia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620" y="1675272"/>
              <a:ext cx="850847" cy="838735"/>
            </a:xfrm>
            <a:prstGeom prst="rect">
              <a:avLst/>
            </a:prstGeom>
          </p:spPr>
        </p:pic>
        <p:pic>
          <p:nvPicPr>
            <p:cNvPr id="14" name="Imagen 13" descr="inclusion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831" y="1657654"/>
              <a:ext cx="945503" cy="902245"/>
            </a:xfrm>
            <a:prstGeom prst="rect">
              <a:avLst/>
            </a:prstGeom>
          </p:spPr>
        </p:pic>
        <p:pic>
          <p:nvPicPr>
            <p:cNvPr id="15" name="Imagen 14" descr="migra2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30" y="1693337"/>
              <a:ext cx="917195" cy="838328"/>
            </a:xfrm>
            <a:prstGeom prst="rect">
              <a:avLst/>
            </a:prstGeom>
          </p:spPr>
        </p:pic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1F8C1A7-A022-4F06-A3A5-4545DD1C3B5C}"/>
              </a:ext>
            </a:extLst>
          </p:cNvPr>
          <p:cNvSpPr/>
          <p:nvPr/>
        </p:nvSpPr>
        <p:spPr>
          <a:xfrm>
            <a:off x="0" y="1056801"/>
            <a:ext cx="12192000" cy="65314"/>
          </a:xfrm>
          <a:prstGeom prst="rect">
            <a:avLst/>
          </a:prstGeom>
          <a:solidFill>
            <a:srgbClr val="0C445B">
              <a:alpha val="248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24F69B95-2A51-4182-994E-8E20CF5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35" y="292095"/>
            <a:ext cx="1872896" cy="6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Google Shape;107;g1261b83d0eb_2_28"/>
          <p:cNvSpPr txBox="1">
            <a:spLocks/>
          </p:cNvSpPr>
          <p:nvPr/>
        </p:nvSpPr>
        <p:spPr>
          <a:xfrm>
            <a:off x="361874" y="480438"/>
            <a:ext cx="8231122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4800"/>
              <a:defRPr/>
            </a:pPr>
            <a:r>
              <a:rPr lang="en-US" sz="3600" b="1" kern="0" dirty="0">
                <a:solidFill>
                  <a:srgbClr val="002060"/>
                </a:solidFill>
                <a:cs typeface="Arial"/>
              </a:rPr>
              <a:t>Política Nacional de </a:t>
            </a:r>
            <a:r>
              <a:rPr lang="en-US" sz="3600" b="1" kern="0" dirty="0" err="1">
                <a:solidFill>
                  <a:srgbClr val="002060"/>
                </a:solidFill>
                <a:cs typeface="Arial"/>
              </a:rPr>
              <a:t>Migración</a:t>
            </a:r>
            <a:r>
              <a:rPr lang="en-US" sz="3600" b="1" kern="0" dirty="0">
                <a:solidFill>
                  <a:srgbClr val="002060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4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1224</Words>
  <Application>Microsoft Office PowerPoint</Application>
  <PresentationFormat>Panorámica</PresentationFormat>
  <Paragraphs>522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DM Sans</vt:lpstr>
      <vt:lpstr>Gill Sans MT</vt:lpstr>
      <vt:lpstr>gobCL</vt:lpstr>
      <vt:lpstr>Tema de Office</vt:lpstr>
      <vt:lpstr>Medidas impulsadas por el Servicio Nacional de Migraciones para enfrentar la gestión de la política migratoria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Enfoques transversales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impulsadas por el Servicio Nacional de Migraciones para enfrentar la gestión de la política migratoria</dc:title>
  <dc:creator>luis.thayer@serviciomigraciones.cl</dc:creator>
  <cp:lastModifiedBy>luis.thayer@serviciomigraciones.cl</cp:lastModifiedBy>
  <cp:revision>2</cp:revision>
  <dcterms:created xsi:type="dcterms:W3CDTF">2023-02-02T20:15:19Z</dcterms:created>
  <dcterms:modified xsi:type="dcterms:W3CDTF">2023-02-02T20:24:41Z</dcterms:modified>
</cp:coreProperties>
</file>